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6" r:id="rId5"/>
    <p:sldId id="257" r:id="rId6"/>
    <p:sldId id="258" r:id="rId7"/>
    <p:sldId id="259" r:id="rId8"/>
    <p:sldId id="260" r:id="rId9"/>
    <p:sldId id="273" r:id="rId10"/>
    <p:sldId id="261" r:id="rId11"/>
    <p:sldId id="262" r:id="rId12"/>
    <p:sldId id="263" r:id="rId13"/>
    <p:sldId id="264" r:id="rId14"/>
    <p:sldId id="290" r:id="rId15"/>
    <p:sldId id="276" r:id="rId16"/>
    <p:sldId id="277" r:id="rId17"/>
    <p:sldId id="278" r:id="rId18"/>
    <p:sldId id="283" r:id="rId19"/>
    <p:sldId id="284" r:id="rId20"/>
    <p:sldId id="285" r:id="rId21"/>
    <p:sldId id="291" r:id="rId22"/>
    <p:sldId id="287" r:id="rId23"/>
    <p:sldId id="288" r:id="rId24"/>
    <p:sldId id="289" r:id="rId25"/>
    <p:sldId id="27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E6E"/>
    <a:srgbClr val="767F8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86826" autoAdjust="0"/>
  </p:normalViewPr>
  <p:slideViewPr>
    <p:cSldViewPr snapToGrid="0" snapToObjects="1">
      <p:cViewPr varScale="1">
        <p:scale>
          <a:sx n="94" d="100"/>
          <a:sy n="94" d="100"/>
        </p:scale>
        <p:origin x="121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Martin" userId="328ab903-cdf8-4588-8b18-5ff111e88141" providerId="ADAL" clId="{E6BEF59E-9054-4748-8DD7-1E1319AEC80B}"/>
    <pc:docChg chg="custSel addSld delSld modSld">
      <pc:chgData name="Vanessa Martin" userId="328ab903-cdf8-4588-8b18-5ff111e88141" providerId="ADAL" clId="{E6BEF59E-9054-4748-8DD7-1E1319AEC80B}" dt="2026-08-23T15:45:45.028" v="312" actId="1076"/>
      <pc:docMkLst>
        <pc:docMk/>
      </pc:docMkLst>
      <pc:sldChg chg="addSp delSp modSp mod">
        <pc:chgData name="Vanessa Martin" userId="328ab903-cdf8-4588-8b18-5ff111e88141" providerId="ADAL" clId="{E6BEF59E-9054-4748-8DD7-1E1319AEC80B}" dt="2026-08-23T15:10:34.656" v="55" actId="21"/>
        <pc:sldMkLst>
          <pc:docMk/>
          <pc:sldMk cId="0" sldId="256"/>
        </pc:sldMkLst>
        <pc:spChg chg="mod">
          <ac:chgData name="Vanessa Martin" userId="328ab903-cdf8-4588-8b18-5ff111e88141" providerId="ADAL" clId="{E6BEF59E-9054-4748-8DD7-1E1319AEC80B}" dt="2026-08-22T11:56:33.584" v="46" actId="1076"/>
          <ac:spMkLst>
            <pc:docMk/>
            <pc:sldMk cId="0" sldId="256"/>
            <ac:spMk id="3" creationId="{00000000-0000-0000-0000-000000000000}"/>
          </ac:spMkLst>
        </pc:spChg>
        <pc:spChg chg="mod">
          <ac:chgData name="Vanessa Martin" userId="328ab903-cdf8-4588-8b18-5ff111e88141" providerId="ADAL" clId="{E6BEF59E-9054-4748-8DD7-1E1319AEC80B}" dt="2026-08-22T11:56:38.399" v="48" actId="1076"/>
          <ac:spMkLst>
            <pc:docMk/>
            <pc:sldMk cId="0" sldId="256"/>
            <ac:spMk id="14" creationId="{5649EF31-39EE-2C20-34CD-DC8EF18FB4D2}"/>
          </ac:spMkLst>
        </pc:spChg>
        <pc:picChg chg="add mod">
          <ac:chgData name="Vanessa Martin" userId="328ab903-cdf8-4588-8b18-5ff111e88141" providerId="ADAL" clId="{E6BEF59E-9054-4748-8DD7-1E1319AEC80B}" dt="2026-08-22T11:56:49.305" v="51" actId="1076"/>
          <ac:picMkLst>
            <pc:docMk/>
            <pc:sldMk cId="0" sldId="256"/>
            <ac:picMk id="6" creationId="{2F16FD70-2B8E-2202-5E77-7AB1D487E30B}"/>
          </ac:picMkLst>
        </pc:picChg>
        <pc:picChg chg="add del mod modCrop">
          <ac:chgData name="Vanessa Martin" userId="328ab903-cdf8-4588-8b18-5ff111e88141" providerId="ADAL" clId="{E6BEF59E-9054-4748-8DD7-1E1319AEC80B}" dt="2026-08-23T15:10:34.656" v="55" actId="21"/>
          <ac:picMkLst>
            <pc:docMk/>
            <pc:sldMk cId="0" sldId="256"/>
            <ac:picMk id="15" creationId="{8FC2E528-935E-BE8F-22F2-98333C02CEB9}"/>
          </ac:picMkLst>
        </pc:picChg>
        <pc:picChg chg="mod">
          <ac:chgData name="Vanessa Martin" userId="328ab903-cdf8-4588-8b18-5ff111e88141" providerId="ADAL" clId="{E6BEF59E-9054-4748-8DD7-1E1319AEC80B}" dt="2026-08-22T11:56:21.284" v="44" actId="1076"/>
          <ac:picMkLst>
            <pc:docMk/>
            <pc:sldMk cId="0" sldId="256"/>
            <ac:picMk id="16" creationId="{9455BE6F-940B-219D-53B5-48986E27BC3E}"/>
          </ac:picMkLst>
        </pc:picChg>
      </pc:sldChg>
      <pc:sldChg chg="addSp delSp modSp mod">
        <pc:chgData name="Vanessa Martin" userId="328ab903-cdf8-4588-8b18-5ff111e88141" providerId="ADAL" clId="{E6BEF59E-9054-4748-8DD7-1E1319AEC80B}" dt="2026-08-23T15:14:46.266" v="306" actId="255"/>
        <pc:sldMkLst>
          <pc:docMk/>
          <pc:sldMk cId="0" sldId="258"/>
        </pc:sldMkLst>
        <pc:spChg chg="del mod">
          <ac:chgData name="Vanessa Martin" userId="328ab903-cdf8-4588-8b18-5ff111e88141" providerId="ADAL" clId="{E6BEF59E-9054-4748-8DD7-1E1319AEC80B}" dt="2026-08-23T15:14:25.225" v="305" actId="478"/>
          <ac:spMkLst>
            <pc:docMk/>
            <pc:sldMk cId="0" sldId="258"/>
            <ac:spMk id="14" creationId="{23DD4E22-1DA0-1DB7-8618-85ACD413692F}"/>
          </ac:spMkLst>
        </pc:spChg>
        <pc:spChg chg="add mod">
          <ac:chgData name="Vanessa Martin" userId="328ab903-cdf8-4588-8b18-5ff111e88141" providerId="ADAL" clId="{E6BEF59E-9054-4748-8DD7-1E1319AEC80B}" dt="2026-08-23T15:14:19.977" v="302" actId="20577"/>
          <ac:spMkLst>
            <pc:docMk/>
            <pc:sldMk cId="0" sldId="258"/>
            <ac:spMk id="30" creationId="{959F5E4A-35F0-A586-9321-D30B015B1304}"/>
          </ac:spMkLst>
        </pc:spChg>
        <pc:spChg chg="mod">
          <ac:chgData name="Vanessa Martin" userId="328ab903-cdf8-4588-8b18-5ff111e88141" providerId="ADAL" clId="{E6BEF59E-9054-4748-8DD7-1E1319AEC80B}" dt="2026-08-23T15:14:46.266" v="306" actId="255"/>
          <ac:spMkLst>
            <pc:docMk/>
            <pc:sldMk cId="0" sldId="258"/>
            <ac:spMk id="38" creationId="{1C68DCB0-8010-937E-6969-C36F07CF0773}"/>
          </ac:spMkLst>
        </pc:spChg>
      </pc:sldChg>
      <pc:sldChg chg="addSp delSp modSp mod">
        <pc:chgData name="Vanessa Martin" userId="328ab903-cdf8-4588-8b18-5ff111e88141" providerId="ADAL" clId="{E6BEF59E-9054-4748-8DD7-1E1319AEC80B}" dt="2026-08-23T15:45:45.028" v="312" actId="1076"/>
        <pc:sldMkLst>
          <pc:docMk/>
          <pc:sldMk cId="3416264348" sldId="272"/>
        </pc:sldMkLst>
        <pc:spChg chg="mod">
          <ac:chgData name="Vanessa Martin" userId="328ab903-cdf8-4588-8b18-5ff111e88141" providerId="ADAL" clId="{E6BEF59E-9054-4748-8DD7-1E1319AEC80B}" dt="2026-08-23T15:45:39.536" v="310" actId="1076"/>
          <ac:spMkLst>
            <pc:docMk/>
            <pc:sldMk cId="3416264348" sldId="272"/>
            <ac:spMk id="7" creationId="{FBC1B24C-6AB3-F90F-C613-70CD3A2412AE}"/>
          </ac:spMkLst>
        </pc:spChg>
        <pc:spChg chg="mod">
          <ac:chgData name="Vanessa Martin" userId="328ab903-cdf8-4588-8b18-5ff111e88141" providerId="ADAL" clId="{E6BEF59E-9054-4748-8DD7-1E1319AEC80B}" dt="2026-08-23T15:45:45.028" v="312" actId="1076"/>
          <ac:spMkLst>
            <pc:docMk/>
            <pc:sldMk cId="3416264348" sldId="272"/>
            <ac:spMk id="9" creationId="{06FB65BE-2770-3CDA-06BF-866827341FB8}"/>
          </ac:spMkLst>
        </pc:spChg>
        <pc:spChg chg="mod">
          <ac:chgData name="Vanessa Martin" userId="328ab903-cdf8-4588-8b18-5ff111e88141" providerId="ADAL" clId="{E6BEF59E-9054-4748-8DD7-1E1319AEC80B}" dt="2026-08-23T15:45:41.560" v="311" actId="1076"/>
          <ac:spMkLst>
            <pc:docMk/>
            <pc:sldMk cId="3416264348" sldId="272"/>
            <ac:spMk id="14" creationId="{86D0DFB0-B620-B2A1-CCFF-AE4E747B821F}"/>
          </ac:spMkLst>
        </pc:spChg>
        <pc:picChg chg="add del mod">
          <ac:chgData name="Vanessa Martin" userId="328ab903-cdf8-4588-8b18-5ff111e88141" providerId="ADAL" clId="{E6BEF59E-9054-4748-8DD7-1E1319AEC80B}" dt="2026-08-23T15:19:16.764" v="307" actId="478"/>
          <ac:picMkLst>
            <pc:docMk/>
            <pc:sldMk cId="3416264348" sldId="272"/>
            <ac:picMk id="4" creationId="{67EE05BE-B683-22D4-3C4B-EC61BE0D2803}"/>
          </ac:picMkLst>
        </pc:picChg>
        <pc:picChg chg="mod">
          <ac:chgData name="Vanessa Martin" userId="328ab903-cdf8-4588-8b18-5ff111e88141" providerId="ADAL" clId="{E6BEF59E-9054-4748-8DD7-1E1319AEC80B}" dt="2026-08-23T15:45:35.335" v="309" actId="1076"/>
          <ac:picMkLst>
            <pc:docMk/>
            <pc:sldMk cId="3416264348" sldId="272"/>
            <ac:picMk id="8" creationId="{E9E21B57-307E-DEA4-3A60-0891EBB79EFE}"/>
          </ac:picMkLst>
        </pc:picChg>
        <pc:picChg chg="mod">
          <ac:chgData name="Vanessa Martin" userId="328ab903-cdf8-4588-8b18-5ff111e88141" providerId="ADAL" clId="{E6BEF59E-9054-4748-8DD7-1E1319AEC80B}" dt="2026-08-23T15:45:30.845" v="308" actId="1076"/>
          <ac:picMkLst>
            <pc:docMk/>
            <pc:sldMk cId="3416264348" sldId="272"/>
            <ac:picMk id="11" creationId="{DC8A7190-4F4A-C983-E9DC-A0A25A756D2A}"/>
          </ac:picMkLst>
        </pc:picChg>
      </pc:sldChg>
      <pc:sldChg chg="delSp add del mod">
        <pc:chgData name="Vanessa Martin" userId="328ab903-cdf8-4588-8b18-5ff111e88141" providerId="ADAL" clId="{E6BEF59E-9054-4748-8DD7-1E1319AEC80B}" dt="2026-08-22T11:55:21.567" v="28" actId="2696"/>
        <pc:sldMkLst>
          <pc:docMk/>
          <pc:sldMk cId="3504473545" sldId="282"/>
        </pc:sldMkLst>
        <pc:spChg chg="del">
          <ac:chgData name="Vanessa Martin" userId="328ab903-cdf8-4588-8b18-5ff111e88141" providerId="ADAL" clId="{E6BEF59E-9054-4748-8DD7-1E1319AEC80B}" dt="2026-08-22T11:53:57.824" v="13" actId="478"/>
          <ac:spMkLst>
            <pc:docMk/>
            <pc:sldMk cId="3504473545" sldId="282"/>
            <ac:spMk id="9" creationId="{C3FBD40C-BE21-BFD3-3044-230619CD51C2}"/>
          </ac:spMkLst>
        </pc:spChg>
      </pc:sldChg>
      <pc:sldChg chg="del">
        <pc:chgData name="Vanessa Martin" userId="328ab903-cdf8-4588-8b18-5ff111e88141" providerId="ADAL" clId="{E6BEF59E-9054-4748-8DD7-1E1319AEC80B}" dt="2026-08-22T11:55:52.914" v="29" actId="2696"/>
        <pc:sldMkLst>
          <pc:docMk/>
          <pc:sldMk cId="199762358" sldId="286"/>
        </pc:sldMkLst>
      </pc:sldChg>
      <pc:sldChg chg="addSp delSp modSp mod">
        <pc:chgData name="Vanessa Martin" userId="328ab903-cdf8-4588-8b18-5ff111e88141" providerId="ADAL" clId="{E6BEF59E-9054-4748-8DD7-1E1319AEC80B}" dt="2026-08-22T11:51:22.294" v="8" actId="478"/>
        <pc:sldMkLst>
          <pc:docMk/>
          <pc:sldMk cId="2227994725" sldId="287"/>
        </pc:sldMkLst>
        <pc:picChg chg="add del mod">
          <ac:chgData name="Vanessa Martin" userId="328ab903-cdf8-4588-8b18-5ff111e88141" providerId="ADAL" clId="{E6BEF59E-9054-4748-8DD7-1E1319AEC80B}" dt="2026-08-22T11:51:22.294" v="8" actId="478"/>
          <ac:picMkLst>
            <pc:docMk/>
            <pc:sldMk cId="2227994725" sldId="287"/>
            <ac:picMk id="16" creationId="{29880A8C-32CE-B1E0-C1AA-9B0CA3952411}"/>
          </ac:picMkLst>
        </pc:picChg>
      </pc:sldChg>
      <pc:sldChg chg="addSp delSp modSp mod">
        <pc:chgData name="Vanessa Martin" userId="328ab903-cdf8-4588-8b18-5ff111e88141" providerId="ADAL" clId="{E6BEF59E-9054-4748-8DD7-1E1319AEC80B}" dt="2026-08-22T11:56:59.914" v="52" actId="478"/>
        <pc:sldMkLst>
          <pc:docMk/>
          <pc:sldMk cId="1099600253" sldId="288"/>
        </pc:sldMkLst>
        <pc:spChg chg="del">
          <ac:chgData name="Vanessa Martin" userId="328ab903-cdf8-4588-8b18-5ff111e88141" providerId="ADAL" clId="{E6BEF59E-9054-4748-8DD7-1E1319AEC80B}" dt="2026-08-22T11:54:41.281" v="17" actId="478"/>
          <ac:spMkLst>
            <pc:docMk/>
            <pc:sldMk cId="1099600253" sldId="288"/>
            <ac:spMk id="4" creationId="{F0CAC525-2730-478A-3551-92EAEBA07BA9}"/>
          </ac:spMkLst>
        </pc:spChg>
        <pc:picChg chg="add mod">
          <ac:chgData name="Vanessa Martin" userId="328ab903-cdf8-4588-8b18-5ff111e88141" providerId="ADAL" clId="{E6BEF59E-9054-4748-8DD7-1E1319AEC80B}" dt="2026-08-22T11:55:14.574" v="27" actId="1076"/>
          <ac:picMkLst>
            <pc:docMk/>
            <pc:sldMk cId="1099600253" sldId="288"/>
            <ac:picMk id="12" creationId="{8FCBA055-3988-E77C-CB42-3C9F1361CCE3}"/>
          </ac:picMkLst>
        </pc:picChg>
        <pc:picChg chg="del mod">
          <ac:chgData name="Vanessa Martin" userId="328ab903-cdf8-4588-8b18-5ff111e88141" providerId="ADAL" clId="{E6BEF59E-9054-4748-8DD7-1E1319AEC80B}" dt="2026-08-22T11:56:59.914" v="52" actId="478"/>
          <ac:picMkLst>
            <pc:docMk/>
            <pc:sldMk cId="1099600253" sldId="288"/>
            <ac:picMk id="16" creationId="{4023A289-0BC4-63BB-6A65-044D1A0FEAD9}"/>
          </ac:picMkLst>
        </pc:picChg>
        <pc:picChg chg="add mod">
          <ac:chgData name="Vanessa Martin" userId="328ab903-cdf8-4588-8b18-5ff111e88141" providerId="ADAL" clId="{E6BEF59E-9054-4748-8DD7-1E1319AEC80B}" dt="2026-08-22T11:55:12.740" v="26" actId="1076"/>
          <ac:picMkLst>
            <pc:docMk/>
            <pc:sldMk cId="1099600253" sldId="288"/>
            <ac:picMk id="17" creationId="{132F81DA-F863-A606-E4E1-E442E22A141E}"/>
          </ac:picMkLst>
        </pc:picChg>
      </pc:sldChg>
      <pc:sldChg chg="add del">
        <pc:chgData name="Vanessa Martin" userId="328ab903-cdf8-4588-8b18-5ff111e88141" providerId="ADAL" clId="{E6BEF59E-9054-4748-8DD7-1E1319AEC80B}" dt="2026-08-22T11:48:29.534" v="1" actId="47"/>
        <pc:sldMkLst>
          <pc:docMk/>
          <pc:sldMk cId="62242189" sldId="291"/>
        </pc:sldMkLst>
      </pc:sldChg>
      <pc:sldChg chg="add del">
        <pc:chgData name="Vanessa Martin" userId="328ab903-cdf8-4588-8b18-5ff111e88141" providerId="ADAL" clId="{E6BEF59E-9054-4748-8DD7-1E1319AEC80B}" dt="2026-08-22T11:52:18.089" v="10" actId="2696"/>
        <pc:sldMkLst>
          <pc:docMk/>
          <pc:sldMk cId="2878280078" sldId="291"/>
        </pc:sldMkLst>
      </pc:sldChg>
      <pc:sldChg chg="new del">
        <pc:chgData name="Vanessa Martin" userId="328ab903-cdf8-4588-8b18-5ff111e88141" providerId="ADAL" clId="{E6BEF59E-9054-4748-8DD7-1E1319AEC80B}" dt="2026-08-22T11:49:36.154" v="4" actId="47"/>
        <pc:sldMkLst>
          <pc:docMk/>
          <pc:sldMk cId="3341516190" sldId="291"/>
        </pc:sldMkLst>
      </pc:sldChg>
      <pc:sldChg chg="add">
        <pc:chgData name="Vanessa Martin" userId="328ab903-cdf8-4588-8b18-5ff111e88141" providerId="ADAL" clId="{E6BEF59E-9054-4748-8DD7-1E1319AEC80B}" dt="2026-08-22T11:52:32.937" v="11" actId="2890"/>
        <pc:sldMkLst>
          <pc:docMk/>
          <pc:sldMk cId="4190877541" sldId="2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727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804B4-E8F9-B1BD-A650-9709074CF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1D776-9571-11BB-1171-D652186414B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43390EA-13CC-2F30-5B50-44B9BAB8398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AB29F175-BA67-4CA7-8E06-043F55FB8B18}"/>
              </a:ext>
            </a:extLst>
          </p:cNvPr>
          <p:cNvSpPr>
            <a:spLocks noGrp="1"/>
          </p:cNvSpPr>
          <p:nvPr>
            <p:ph type="sldNum" sz="quarter" idx="5"/>
          </p:nvPr>
        </p:nvSpPr>
        <p:spPr/>
      </p:sp>
    </p:spTree>
    <p:extLst>
      <p:ext uri="{BB962C8B-B14F-4D97-AF65-F5344CB8AC3E}">
        <p14:creationId xmlns:p14="http://schemas.microsoft.com/office/powerpoint/2010/main" val="1459419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C67A2-47D7-65F0-FC86-95DD8A359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B3865-8FAA-64E7-0E3A-FFBFCFC882B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04A95BF-7348-D43E-F8A5-77A8182A2ACC}"/>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D361135D-7DF9-D8E5-EC14-AB359A4DE50D}"/>
              </a:ext>
            </a:extLst>
          </p:cNvPr>
          <p:cNvSpPr>
            <a:spLocks noGrp="1"/>
          </p:cNvSpPr>
          <p:nvPr>
            <p:ph type="sldNum" sz="quarter" idx="5"/>
          </p:nvPr>
        </p:nvSpPr>
        <p:spPr/>
      </p:sp>
    </p:spTree>
    <p:extLst>
      <p:ext uri="{BB962C8B-B14F-4D97-AF65-F5344CB8AC3E}">
        <p14:creationId xmlns:p14="http://schemas.microsoft.com/office/powerpoint/2010/main" val="717582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19041-42EF-F66E-3C1A-AFD5B431C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192CC-BD96-C0E5-C91E-55262027300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87B431E-FC0A-6C10-802B-B4E475D87715}"/>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B19B7E7D-1004-00F5-496E-69EBBDD0A363}"/>
              </a:ext>
            </a:extLst>
          </p:cNvPr>
          <p:cNvSpPr>
            <a:spLocks noGrp="1"/>
          </p:cNvSpPr>
          <p:nvPr>
            <p:ph type="sldNum" sz="quarter" idx="5"/>
          </p:nvPr>
        </p:nvSpPr>
        <p:spPr/>
      </p:sp>
    </p:spTree>
    <p:extLst>
      <p:ext uri="{BB962C8B-B14F-4D97-AF65-F5344CB8AC3E}">
        <p14:creationId xmlns:p14="http://schemas.microsoft.com/office/powerpoint/2010/main" val="4256639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F5602-50E7-3135-ACFB-052E6B6AE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AB712-149B-C7FB-7851-31118CC55CC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87B6AB4-E7AF-24B4-F7F0-058C708A443D}"/>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A8336E36-0186-66D2-FD02-3703AE506A6A}"/>
              </a:ext>
            </a:extLst>
          </p:cNvPr>
          <p:cNvSpPr>
            <a:spLocks noGrp="1"/>
          </p:cNvSpPr>
          <p:nvPr>
            <p:ph type="sldNum" sz="quarter" idx="5"/>
          </p:nvPr>
        </p:nvSpPr>
        <p:spPr/>
      </p:sp>
    </p:spTree>
    <p:extLst>
      <p:ext uri="{BB962C8B-B14F-4D97-AF65-F5344CB8AC3E}">
        <p14:creationId xmlns:p14="http://schemas.microsoft.com/office/powerpoint/2010/main" val="1830857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47ABD-24D0-E9C0-AB82-1E7679AC3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31786-9F04-5D6C-763D-8D2856B2E9D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A2D4D04-749B-CBDE-704C-07EDA7CCB2B1}"/>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704F2C2-4770-40DB-2BE3-CCAD3C0D4A75}"/>
              </a:ext>
            </a:extLst>
          </p:cNvPr>
          <p:cNvSpPr>
            <a:spLocks noGrp="1"/>
          </p:cNvSpPr>
          <p:nvPr>
            <p:ph type="sldNum" sz="quarter" idx="5"/>
          </p:nvPr>
        </p:nvSpPr>
        <p:spPr/>
      </p:sp>
    </p:spTree>
    <p:extLst>
      <p:ext uri="{BB962C8B-B14F-4D97-AF65-F5344CB8AC3E}">
        <p14:creationId xmlns:p14="http://schemas.microsoft.com/office/powerpoint/2010/main" val="3766814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BE590-E043-AD77-1982-A37BE7A7F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F44CD-6613-3817-2D55-AB150FB3EB4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BAD1110-6C40-2903-C96E-C4632F80DA4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CE1456A-5AAF-4EE9-578C-FCF375EC3D71}"/>
              </a:ext>
            </a:extLst>
          </p:cNvPr>
          <p:cNvSpPr>
            <a:spLocks noGrp="1"/>
          </p:cNvSpPr>
          <p:nvPr>
            <p:ph type="sldNum" sz="quarter" idx="5"/>
          </p:nvPr>
        </p:nvSpPr>
        <p:spPr/>
      </p:sp>
    </p:spTree>
    <p:extLst>
      <p:ext uri="{BB962C8B-B14F-4D97-AF65-F5344CB8AC3E}">
        <p14:creationId xmlns:p14="http://schemas.microsoft.com/office/powerpoint/2010/main" val="3928827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88A90-29D1-A85F-138D-FE3DB98313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85C467-9607-628B-F1F4-DB4FFCFA8DB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4768800-F85F-84C7-74AB-E4660824BACD}"/>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F20A130-6FD7-610C-9478-8961A61D0BF1}"/>
              </a:ext>
            </a:extLst>
          </p:cNvPr>
          <p:cNvSpPr>
            <a:spLocks noGrp="1"/>
          </p:cNvSpPr>
          <p:nvPr>
            <p:ph type="sldNum" sz="quarter" idx="5"/>
          </p:nvPr>
        </p:nvSpPr>
        <p:spPr/>
      </p:sp>
    </p:spTree>
    <p:extLst>
      <p:ext uri="{BB962C8B-B14F-4D97-AF65-F5344CB8AC3E}">
        <p14:creationId xmlns:p14="http://schemas.microsoft.com/office/powerpoint/2010/main" val="791431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04B03-11F5-B701-C9B0-C31F49565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30FD2D-30A6-1D10-1A33-F97264545EB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D7A2B91-04D1-9CA8-56D4-C2D4CEC8183B}"/>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1BFFC196-696E-3E47-B41C-DDDD67990F65}"/>
              </a:ext>
            </a:extLst>
          </p:cNvPr>
          <p:cNvSpPr>
            <a:spLocks noGrp="1"/>
          </p:cNvSpPr>
          <p:nvPr>
            <p:ph type="sldNum" sz="quarter" idx="5"/>
          </p:nvPr>
        </p:nvSpPr>
        <p:spPr/>
      </p:sp>
    </p:spTree>
    <p:extLst>
      <p:ext uri="{BB962C8B-B14F-4D97-AF65-F5344CB8AC3E}">
        <p14:creationId xmlns:p14="http://schemas.microsoft.com/office/powerpoint/2010/main" val="1475883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91FF6-4A3F-A242-AFB1-ED7A027A0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DF47D-A972-AC72-5A07-4B2BA94E7A2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15747F4-86FD-3F2A-FD56-2C2296F7960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58427040-FB6E-0AA6-1406-07446EF1EE39}"/>
              </a:ext>
            </a:extLst>
          </p:cNvPr>
          <p:cNvSpPr>
            <a:spLocks noGrp="1"/>
          </p:cNvSpPr>
          <p:nvPr>
            <p:ph type="sldNum" sz="quarter" idx="5"/>
          </p:nvPr>
        </p:nvSpPr>
        <p:spPr/>
      </p:sp>
    </p:spTree>
    <p:extLst>
      <p:ext uri="{BB962C8B-B14F-4D97-AF65-F5344CB8AC3E}">
        <p14:creationId xmlns:p14="http://schemas.microsoft.com/office/powerpoint/2010/main" val="1867105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DFFC-8729-C2E6-5E9A-52BC254FE2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E1BA9E-1FEE-5FA5-32A8-CF252F6A2FD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6969A9E-E615-61D7-2BDB-EF48F4113D3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65A2907-2D49-68E7-94FB-CD216CC38E15}"/>
              </a:ext>
            </a:extLst>
          </p:cNvPr>
          <p:cNvSpPr>
            <a:spLocks noGrp="1"/>
          </p:cNvSpPr>
          <p:nvPr>
            <p:ph type="sldNum" sz="quarter" idx="5"/>
          </p:nvPr>
        </p:nvSpPr>
        <p:spPr/>
      </p:sp>
    </p:spTree>
    <p:extLst>
      <p:ext uri="{BB962C8B-B14F-4D97-AF65-F5344CB8AC3E}">
        <p14:creationId xmlns:p14="http://schemas.microsoft.com/office/powerpoint/2010/main" val="1689164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AB864-6B10-8B2C-AE74-DFA104BD32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4EA2D8-7DE6-F3DA-797C-705ADECB0BC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F528D60-899D-9DA9-C591-90EF255D4708}"/>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1477B989-F2B4-26C2-9883-B03861024E1B}"/>
              </a:ext>
            </a:extLst>
          </p:cNvPr>
          <p:cNvSpPr>
            <a:spLocks noGrp="1"/>
          </p:cNvSpPr>
          <p:nvPr>
            <p:ph type="sldNum" sz="quarter" idx="5"/>
          </p:nvPr>
        </p:nvSpPr>
        <p:spPr/>
      </p:sp>
    </p:spTree>
    <p:extLst>
      <p:ext uri="{BB962C8B-B14F-4D97-AF65-F5344CB8AC3E}">
        <p14:creationId xmlns:p14="http://schemas.microsoft.com/office/powerpoint/2010/main" val="4061659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9C254-B8E8-EABC-4C3F-BD296FF750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FBA48C-9D5E-03D1-6C7E-BBD5F189EBD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2AFCA03-8802-AAC1-3D24-A0121C815B9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7BCA3C9-F1FB-28CD-CCD1-947F884D489D}"/>
              </a:ext>
            </a:extLst>
          </p:cNvPr>
          <p:cNvSpPr>
            <a:spLocks noGrp="1"/>
          </p:cNvSpPr>
          <p:nvPr>
            <p:ph type="sldNum" sz="quarter" idx="5"/>
          </p:nvPr>
        </p:nvSpPr>
        <p:spPr/>
      </p:sp>
    </p:spTree>
    <p:extLst>
      <p:ext uri="{BB962C8B-B14F-4D97-AF65-F5344CB8AC3E}">
        <p14:creationId xmlns:p14="http://schemas.microsoft.com/office/powerpoint/2010/main" val="661235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CD5D-82BD-1277-F5D8-6A35C05DE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32FC59-9904-2ECA-C10D-909FE074C95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1825A02-DC71-CB0E-F46E-80E88E20F568}"/>
              </a:ext>
            </a:extLst>
          </p:cNvPr>
          <p:cNvSpPr>
            <a:spLocks noGrp="1"/>
          </p:cNvSpPr>
          <p:nvPr>
            <p:ph type="body" sz="quarter" idx="3"/>
          </p:nvPr>
        </p:nvSpPr>
        <p:spPr/>
        <p:txBody>
          <a:bodyPr/>
          <a:lstStyle/>
          <a:p>
            <a:r>
              <a:t>Introduce the session as a teacher-focused resource. Explain that the aim is not to make teachers medical experts, but to help them recognise how NF1 may affect learning, confidence, attendance and participation. Emphasise that NF1 looks different for every young person, so the most helpful approach is curiosity, flexibility and collaboration with the student, family and SENCO.</a:t>
            </a:r>
          </a:p>
        </p:txBody>
      </p:sp>
      <p:sp>
        <p:nvSpPr>
          <p:cNvPr id="4" name="Slide Number Placeholder 3">
            <a:extLst>
              <a:ext uri="{FF2B5EF4-FFF2-40B4-BE49-F238E27FC236}">
                <a16:creationId xmlns:a16="http://schemas.microsoft.com/office/drawing/2014/main" id="{1F3D51D5-0F6A-895A-37B6-82F8973648EC}"/>
              </a:ext>
            </a:extLst>
          </p:cNvPr>
          <p:cNvSpPr>
            <a:spLocks noGrp="1"/>
          </p:cNvSpPr>
          <p:nvPr>
            <p:ph type="sldNum" sz="quarter" idx="5"/>
          </p:nvPr>
        </p:nvSpPr>
        <p:spPr/>
      </p:sp>
    </p:spTree>
    <p:extLst>
      <p:ext uri="{BB962C8B-B14F-4D97-AF65-F5344CB8AC3E}">
        <p14:creationId xmlns:p14="http://schemas.microsoft.com/office/powerpoint/2010/main" val="3407966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hyperlink" Target="http://www.childhoodtumourtrust.org.uk/" TargetMode="Externa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flipH="1">
            <a:off x="9105820" y="93870"/>
            <a:ext cx="2651878" cy="109684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4"/>
          <p:cNvSpPr/>
          <p:nvPr/>
        </p:nvSpPr>
        <p:spPr>
          <a:xfrm>
            <a:off x="662940" y="712101"/>
            <a:ext cx="5715000" cy="5257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TextBox 6"/>
          <p:cNvSpPr txBox="1"/>
          <p:nvPr/>
        </p:nvSpPr>
        <p:spPr>
          <a:xfrm>
            <a:off x="987552" y="976839"/>
            <a:ext cx="5212080" cy="1143000"/>
          </a:xfrm>
          <a:prstGeom prst="rect">
            <a:avLst/>
          </a:prstGeom>
          <a:noFill/>
        </p:spPr>
        <p:txBody>
          <a:bodyPr wrap="square" lIns="73152" tIns="36576" rIns="73152" bIns="36576">
            <a:spAutoFit/>
          </a:bodyPr>
          <a:lstStyle/>
          <a:p>
            <a:pPr algn="l">
              <a:defRPr sz="3400" b="1">
                <a:solidFill>
                  <a:srgbClr val="183558"/>
                </a:solidFill>
              </a:defRPr>
            </a:pPr>
            <a:r>
              <a:rPr lang="en-GB" noProof="0" dirty="0"/>
              <a:t>Understanding</a:t>
            </a:r>
            <a:br>
              <a:rPr lang="en-GB" noProof="0" dirty="0"/>
            </a:br>
            <a:r>
              <a:rPr lang="en-GB" noProof="0" dirty="0"/>
              <a:t>Neurofibromatosis Type 1 (NF1)</a:t>
            </a:r>
          </a:p>
        </p:txBody>
      </p:sp>
      <p:sp>
        <p:nvSpPr>
          <p:cNvPr id="8" name="TextBox 7"/>
          <p:cNvSpPr txBox="1"/>
          <p:nvPr/>
        </p:nvSpPr>
        <p:spPr>
          <a:xfrm>
            <a:off x="850392" y="2612849"/>
            <a:ext cx="4892040" cy="3490186"/>
          </a:xfrm>
          <a:prstGeom prst="rect">
            <a:avLst/>
          </a:prstGeom>
          <a:noFill/>
        </p:spPr>
        <p:txBody>
          <a:bodyPr wrap="square" lIns="73152" tIns="36576" rIns="73152" bIns="36576">
            <a:spAutoFit/>
          </a:bodyPr>
          <a:lstStyle/>
          <a:p>
            <a:r>
              <a:rPr lang="en-GB" dirty="0"/>
              <a:t>Supporting children in:</a:t>
            </a:r>
          </a:p>
          <a:p>
            <a:pPr lvl="0"/>
            <a:r>
              <a:rPr lang="en-GB" sz="2400" b="1" dirty="0"/>
              <a:t>Primary Schools</a:t>
            </a:r>
          </a:p>
          <a:p>
            <a:pPr lvl="0"/>
            <a:endParaRPr lang="en-GB" dirty="0"/>
          </a:p>
          <a:p>
            <a:r>
              <a:rPr lang="en-GB" dirty="0"/>
              <a:t>A practical resource to help primary school staff understand how NF1 may affect:</a:t>
            </a:r>
          </a:p>
          <a:p>
            <a:r>
              <a:rPr lang="en-GB" dirty="0"/>
              <a:t>✓ Learning</a:t>
            </a:r>
            <a:br>
              <a:rPr lang="en-GB" dirty="0"/>
            </a:br>
            <a:r>
              <a:rPr lang="en-GB" dirty="0"/>
              <a:t>✓ Attention and organisation</a:t>
            </a:r>
            <a:br>
              <a:rPr lang="en-GB" dirty="0"/>
            </a:br>
            <a:r>
              <a:rPr lang="en-GB" dirty="0"/>
              <a:t>✓ Communication</a:t>
            </a:r>
            <a:br>
              <a:rPr lang="en-GB" dirty="0"/>
            </a:br>
            <a:r>
              <a:rPr lang="en-GB" dirty="0"/>
              <a:t>✓ Physical activities</a:t>
            </a:r>
            <a:br>
              <a:rPr lang="en-GB" dirty="0"/>
            </a:br>
            <a:r>
              <a:rPr lang="en-GB" dirty="0"/>
              <a:t>✓ Friendships and confidence</a:t>
            </a:r>
            <a:br>
              <a:rPr lang="en-GB" dirty="0"/>
            </a:br>
            <a:r>
              <a:rPr lang="en-GB" dirty="0"/>
              <a:t>✓ Attendance and wellbeing</a:t>
            </a:r>
          </a:p>
          <a:p>
            <a:pPr lvl="0"/>
            <a:endParaRPr lang="en-GB" dirty="0"/>
          </a:p>
        </p:txBody>
      </p:sp>
      <p:sp>
        <p:nvSpPr>
          <p:cNvPr id="9" name="TextBox 8"/>
          <p:cNvSpPr txBox="1"/>
          <p:nvPr/>
        </p:nvSpPr>
        <p:spPr>
          <a:xfrm>
            <a:off x="743099" y="5279196"/>
            <a:ext cx="9017128" cy="1797415"/>
          </a:xfrm>
          <a:prstGeom prst="rect">
            <a:avLst/>
          </a:prstGeom>
          <a:noFill/>
        </p:spPr>
        <p:txBody>
          <a:bodyPr wrap="square" lIns="73152" tIns="36576" rIns="73152" bIns="36576">
            <a:spAutoFit/>
          </a:bodyPr>
          <a:lstStyle/>
          <a:p>
            <a:pPr algn="l">
              <a:defRPr sz="1600" b="0">
                <a:solidFill>
                  <a:srgbClr val="525E6E"/>
                </a:solidFill>
              </a:defRPr>
            </a:pPr>
            <a:r>
              <a:rPr lang="en-GB" noProof="0" dirty="0"/>
              <a:t>.</a:t>
            </a:r>
          </a:p>
          <a:p>
            <a:pPr algn="l">
              <a:defRPr sz="1600" b="0">
                <a:solidFill>
                  <a:srgbClr val="525E6E"/>
                </a:solidFill>
              </a:defRPr>
            </a:pPr>
            <a:endParaRPr lang="en-GB" dirty="0"/>
          </a:p>
          <a:p>
            <a:pPr algn="l">
              <a:defRPr sz="1600" b="0">
                <a:solidFill>
                  <a:srgbClr val="525E6E"/>
                </a:solidFill>
              </a:defRPr>
            </a:pPr>
            <a:endParaRPr lang="en-GB" noProof="0" dirty="0"/>
          </a:p>
          <a:p>
            <a:pPr algn="l">
              <a:defRPr sz="1600" b="0">
                <a:solidFill>
                  <a:srgbClr val="525E6E"/>
                </a:solidFill>
              </a:defRPr>
            </a:pPr>
            <a:endParaRPr lang="en-GB" noProof="0" dirty="0"/>
          </a:p>
          <a:p>
            <a:pPr>
              <a:defRPr sz="1600" b="0">
                <a:solidFill>
                  <a:srgbClr val="525E6E"/>
                </a:solidFill>
              </a:defRPr>
            </a:pPr>
            <a:r>
              <a:rPr lang="en-GB" sz="1600" b="1" dirty="0">
                <a:solidFill>
                  <a:schemeClr val="accent2"/>
                </a:solidFill>
              </a:rPr>
              <a:t>Template made by Lauren Gowans and Ramneek Sandhu at Manchester Metropolitan University for the Childhood Tumour Trust </a:t>
            </a:r>
          </a:p>
          <a:p>
            <a:pPr algn="l">
              <a:defRPr sz="1600" b="0">
                <a:solidFill>
                  <a:srgbClr val="525E6E"/>
                </a:solidFill>
              </a:defRPr>
            </a:pPr>
            <a:endParaRPr lang="en-GB" noProof="0" dirty="0"/>
          </a:p>
        </p:txBody>
      </p:sp>
      <p:sp>
        <p:nvSpPr>
          <p:cNvPr id="10" name="Rounded Rectangle 9"/>
          <p:cNvSpPr/>
          <p:nvPr/>
        </p:nvSpPr>
        <p:spPr>
          <a:xfrm>
            <a:off x="6457268" y="1077861"/>
            <a:ext cx="3840480" cy="4526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TextBox 10"/>
          <p:cNvSpPr txBox="1"/>
          <p:nvPr/>
        </p:nvSpPr>
        <p:spPr>
          <a:xfrm>
            <a:off x="6501384" y="1062412"/>
            <a:ext cx="2560320" cy="1005840"/>
          </a:xfrm>
          <a:prstGeom prst="rect">
            <a:avLst/>
          </a:prstGeom>
          <a:noFill/>
        </p:spPr>
        <p:txBody>
          <a:bodyPr wrap="square" lIns="73152" tIns="36576" rIns="73152" bIns="36576">
            <a:spAutoFit/>
          </a:bodyPr>
          <a:lstStyle/>
          <a:p>
            <a:pPr algn="ctr">
              <a:defRPr sz="5400" b="1">
                <a:solidFill>
                  <a:srgbClr val="183558"/>
                </a:solidFill>
              </a:defRPr>
            </a:pPr>
            <a:r>
              <a:rPr lang="en-GB" noProof="0" dirty="0"/>
              <a:t>NF1</a:t>
            </a:r>
          </a:p>
        </p:txBody>
      </p:sp>
      <p:sp>
        <p:nvSpPr>
          <p:cNvPr id="12" name="TextBox 11"/>
          <p:cNvSpPr txBox="1"/>
          <p:nvPr/>
        </p:nvSpPr>
        <p:spPr>
          <a:xfrm>
            <a:off x="6199632" y="2083549"/>
            <a:ext cx="3063240" cy="1143000"/>
          </a:xfrm>
          <a:prstGeom prst="rect">
            <a:avLst/>
          </a:prstGeom>
          <a:noFill/>
        </p:spPr>
        <p:txBody>
          <a:bodyPr wrap="square" lIns="73152" tIns="36576" rIns="73152" bIns="36576">
            <a:spAutoFit/>
          </a:bodyPr>
          <a:lstStyle/>
          <a:p>
            <a:pPr algn="ctr">
              <a:defRPr sz="2300" b="1">
                <a:solidFill>
                  <a:srgbClr val="009496"/>
                </a:solidFill>
              </a:defRPr>
            </a:pPr>
            <a:r>
              <a:rPr lang="en-GB" noProof="0" dirty="0"/>
              <a:t>Understand</a:t>
            </a:r>
            <a:br>
              <a:rPr lang="en-GB" noProof="0" dirty="0"/>
            </a:br>
            <a:r>
              <a:rPr lang="en-GB" noProof="0" dirty="0"/>
              <a:t>Support</a:t>
            </a:r>
            <a:br>
              <a:rPr lang="en-GB" noProof="0" dirty="0"/>
            </a:br>
            <a:r>
              <a:rPr lang="en-GB" noProof="0" dirty="0"/>
              <a:t>Include</a:t>
            </a:r>
          </a:p>
        </p:txBody>
      </p:sp>
      <p:sp>
        <p:nvSpPr>
          <p:cNvPr id="14" name="Freeform 5">
            <a:extLst>
              <a:ext uri="{FF2B5EF4-FFF2-40B4-BE49-F238E27FC236}">
                <a16:creationId xmlns:a16="http://schemas.microsoft.com/office/drawing/2014/main" id="{5649EF31-39EE-2C20-34CD-DC8EF18FB4D2}"/>
              </a:ext>
            </a:extLst>
          </p:cNvPr>
          <p:cNvSpPr/>
          <p:nvPr/>
        </p:nvSpPr>
        <p:spPr>
          <a:xfrm>
            <a:off x="9214927" y="16029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13" name="TextBox 12">
            <a:extLst>
              <a:ext uri="{FF2B5EF4-FFF2-40B4-BE49-F238E27FC236}">
                <a16:creationId xmlns:a16="http://schemas.microsoft.com/office/drawing/2014/main" id="{E09D3DCD-CD72-72F8-EC68-C30BC14F6458}"/>
              </a:ext>
            </a:extLst>
          </p:cNvPr>
          <p:cNvSpPr txBox="1"/>
          <p:nvPr/>
        </p:nvSpPr>
        <p:spPr>
          <a:xfrm>
            <a:off x="7043663" y="3759308"/>
            <a:ext cx="2944368" cy="1477328"/>
          </a:xfrm>
          <a:prstGeom prst="rect">
            <a:avLst/>
          </a:prstGeom>
          <a:noFill/>
        </p:spPr>
        <p:txBody>
          <a:bodyPr wrap="square" rtlCol="0">
            <a:spAutoFit/>
          </a:bodyPr>
          <a:lstStyle/>
          <a:p>
            <a:r>
              <a:rPr lang="en-GB" b="1" i="1" dirty="0"/>
              <a:t>All photographs feature children with NF1 </a:t>
            </a:r>
          </a:p>
          <a:p>
            <a:r>
              <a:rPr lang="en-GB" b="1" i="1" dirty="0"/>
              <a:t>and are shared with the consent of their parents or guardians</a:t>
            </a:r>
          </a:p>
        </p:txBody>
      </p:sp>
      <p:pic>
        <p:nvPicPr>
          <p:cNvPr id="16" name="Picture 15">
            <a:extLst>
              <a:ext uri="{FF2B5EF4-FFF2-40B4-BE49-F238E27FC236}">
                <a16:creationId xmlns:a16="http://schemas.microsoft.com/office/drawing/2014/main" id="{9455BE6F-940B-219D-53B5-48986E27BC3E}"/>
              </a:ext>
            </a:extLst>
          </p:cNvPr>
          <p:cNvPicPr>
            <a:picLocks noChangeAspect="1"/>
          </p:cNvPicPr>
          <p:nvPr/>
        </p:nvPicPr>
        <p:blipFill>
          <a:blip r:embed="rId4"/>
          <a:stretch>
            <a:fillRect/>
          </a:stretch>
        </p:blipFill>
        <p:spPr>
          <a:xfrm>
            <a:off x="4143697" y="3892586"/>
            <a:ext cx="2830878" cy="2469421"/>
          </a:xfrm>
          <a:prstGeom prst="rect">
            <a:avLst/>
          </a:prstGeom>
        </p:spPr>
      </p:pic>
      <p:pic>
        <p:nvPicPr>
          <p:cNvPr id="6" name="Picture 5">
            <a:extLst>
              <a:ext uri="{FF2B5EF4-FFF2-40B4-BE49-F238E27FC236}">
                <a16:creationId xmlns:a16="http://schemas.microsoft.com/office/drawing/2014/main" id="{2F16FD70-2B8E-2202-5E77-7AB1D487E30B}"/>
              </a:ext>
            </a:extLst>
          </p:cNvPr>
          <p:cNvPicPr>
            <a:picLocks noChangeAspect="1"/>
          </p:cNvPicPr>
          <p:nvPr/>
        </p:nvPicPr>
        <p:blipFill>
          <a:blip r:embed="rId5"/>
          <a:srcRect/>
          <a:stretch>
            <a:fillRect/>
          </a:stretch>
        </p:blipFill>
        <p:spPr>
          <a:xfrm>
            <a:off x="8484188" y="-76322"/>
            <a:ext cx="7573952" cy="568046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What is NF1?</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A simple explanation teachers can remember</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497654" y="1436006"/>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b="1" dirty="0"/>
              <a:t>Instead of asking:</a:t>
            </a:r>
            <a:br>
              <a:rPr lang="en-GB" dirty="0"/>
            </a:br>
            <a:r>
              <a:rPr lang="en-GB" dirty="0"/>
              <a:t>“What should a child with NF1 be able to do?”</a:t>
            </a:r>
          </a:p>
          <a:p>
            <a:r>
              <a:rPr lang="en-GB" b="1" dirty="0"/>
              <a:t>Ask:</a:t>
            </a:r>
            <a:br>
              <a:rPr lang="en-GB" dirty="0"/>
            </a:br>
            <a:r>
              <a:rPr lang="en-GB" dirty="0"/>
              <a:t>“How does NF1 affect this individual child, and what support do they need?”</a:t>
            </a:r>
          </a:p>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2566857"/>
          </a:xfrm>
          <a:prstGeom prst="rect">
            <a:avLst/>
          </a:prstGeom>
          <a:noFill/>
        </p:spPr>
        <p:txBody>
          <a:bodyPr wrap="square" lIns="109728" tIns="36576" rIns="73152" bIns="36576">
            <a:spAutoFit/>
          </a:bodyPr>
          <a:lstStyle/>
          <a:p>
            <a:endParaRPr lang="en-GB" b="1" dirty="0"/>
          </a:p>
          <a:p>
            <a:r>
              <a:rPr lang="en-GB" b="1" dirty="0"/>
              <a:t>What is NF1?</a:t>
            </a:r>
          </a:p>
          <a:p>
            <a:r>
              <a:rPr lang="en-GB" dirty="0"/>
              <a:t>✓ NF1 is a genetic condition a child is born with</a:t>
            </a:r>
            <a:br>
              <a:rPr lang="en-GB" dirty="0"/>
            </a:br>
            <a:r>
              <a:rPr lang="en-GB" dirty="0"/>
              <a:t>✓ It can affect the skin, nerves, bones, vision, learning and      development</a:t>
            </a:r>
            <a:br>
              <a:rPr lang="en-GB" dirty="0"/>
            </a:br>
            <a:r>
              <a:rPr lang="en-GB" dirty="0"/>
              <a:t>✓ NF1 affects every child differently</a:t>
            </a:r>
            <a:br>
              <a:rPr lang="en-GB" dirty="0"/>
            </a:br>
            <a:r>
              <a:rPr lang="en-GB" dirty="0"/>
              <a:t>✓ Some children may have very few difficulties</a:t>
            </a:r>
            <a:br>
              <a:rPr lang="en-GB" dirty="0"/>
            </a:br>
            <a:r>
              <a:rPr lang="en-GB" dirty="0"/>
              <a:t>✓ Others may need additional support at different stages</a:t>
            </a:r>
            <a:br>
              <a:rPr lang="en-GB" dirty="0"/>
            </a:br>
            <a:r>
              <a:rPr lang="en-GB" dirty="0"/>
              <a:t>✓ NF1 is not contagious</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81616"/>
          </a:xfrm>
          <a:prstGeom prst="rect">
            <a:avLst/>
          </a:prstGeom>
          <a:noFill/>
        </p:spPr>
        <p:txBody>
          <a:bodyPr wrap="square" lIns="73152" tIns="36576" rIns="73152" bIns="36576">
            <a:spAutoFit/>
          </a:bodyPr>
          <a:lstStyle/>
          <a:p>
            <a:pPr>
              <a:defRPr sz="1350" b="1">
                <a:solidFill>
                  <a:srgbClr val="183558"/>
                </a:solidFill>
              </a:defRPr>
            </a:pPr>
            <a:r>
              <a:rPr lang="en-GB" sz="1350" b="1" dirty="0"/>
              <a:t>Understanding how NF1 may affect an individual child can make a significant difference to their school experience</a:t>
            </a:r>
            <a:endParaRPr lang="en-GB" noProof="0" dirty="0"/>
          </a:p>
        </p:txBody>
      </p:sp>
      <p:sp>
        <p:nvSpPr>
          <p:cNvPr id="20" name="Freeform 5">
            <a:extLst>
              <a:ext uri="{FF2B5EF4-FFF2-40B4-BE49-F238E27FC236}">
                <a16:creationId xmlns:a16="http://schemas.microsoft.com/office/drawing/2014/main" id="{BE6FB828-A05A-7384-DC24-31C1EFC67052}"/>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9" name="TextBox 8">
            <a:extLst>
              <a:ext uri="{FF2B5EF4-FFF2-40B4-BE49-F238E27FC236}">
                <a16:creationId xmlns:a16="http://schemas.microsoft.com/office/drawing/2014/main" id="{3C9BE121-2960-78DE-21D1-CF1BB6C5D3C2}"/>
              </a:ext>
            </a:extLst>
          </p:cNvPr>
          <p:cNvSpPr txBox="1"/>
          <p:nvPr/>
        </p:nvSpPr>
        <p:spPr>
          <a:xfrm>
            <a:off x="7589520" y="1593763"/>
            <a:ext cx="2757697" cy="2339102"/>
          </a:xfrm>
          <a:prstGeom prst="rect">
            <a:avLst/>
          </a:prstGeom>
          <a:noFill/>
        </p:spPr>
        <p:txBody>
          <a:bodyPr wrap="square" rtlCol="0">
            <a:spAutoFit/>
          </a:bodyPr>
          <a:lstStyle/>
          <a:p>
            <a:r>
              <a:rPr lang="en-GB" sz="1600" b="1" dirty="0"/>
              <a:t>Instead of asking:</a:t>
            </a:r>
            <a:br>
              <a:rPr lang="en-GB" sz="1600" dirty="0"/>
            </a:br>
            <a:r>
              <a:rPr lang="en-GB" sz="1600" dirty="0"/>
              <a:t>“What should a child with NF1 be able to do?”</a:t>
            </a:r>
          </a:p>
          <a:p>
            <a:endParaRPr lang="en-GB" sz="1600" dirty="0"/>
          </a:p>
          <a:p>
            <a:r>
              <a:rPr lang="en-GB" sz="1600" b="1" dirty="0"/>
              <a:t>Ask:</a:t>
            </a:r>
            <a:br>
              <a:rPr lang="en-GB" sz="1600" dirty="0"/>
            </a:br>
            <a:r>
              <a:rPr lang="en-GB" sz="1600" dirty="0"/>
              <a:t>“How does NF1 affect this individual child, and what support do they need?”</a:t>
            </a:r>
          </a:p>
          <a:p>
            <a:endParaRPr lang="en-GB" dirty="0"/>
          </a:p>
        </p:txBody>
      </p:sp>
      <p:pic>
        <p:nvPicPr>
          <p:cNvPr id="18" name="Picture 17">
            <a:extLst>
              <a:ext uri="{FF2B5EF4-FFF2-40B4-BE49-F238E27FC236}">
                <a16:creationId xmlns:a16="http://schemas.microsoft.com/office/drawing/2014/main" id="{F808F397-E127-35D1-3525-0047C7213A08}"/>
              </a:ext>
            </a:extLst>
          </p:cNvPr>
          <p:cNvPicPr>
            <a:picLocks noChangeAspect="1"/>
          </p:cNvPicPr>
          <p:nvPr/>
        </p:nvPicPr>
        <p:blipFill>
          <a:blip r:embed="rId4"/>
          <a:srcRect l="37579" t="41435" r="28741" b="13223"/>
          <a:stretch>
            <a:fillRect/>
          </a:stretch>
        </p:blipFill>
        <p:spPr>
          <a:xfrm>
            <a:off x="9867702" y="2232029"/>
            <a:ext cx="2324298" cy="42144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347870"/>
            <a:ext cx="1554480" cy="618214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dirty="0">
                <a:solidFill>
                  <a:schemeClr val="tx1"/>
                </a:solidFill>
              </a:rPr>
              <a:t>Rather than asking:</a:t>
            </a:r>
            <a:br>
              <a:rPr lang="en-GB" sz="1600" dirty="0">
                <a:solidFill>
                  <a:schemeClr val="tx1"/>
                </a:solidFill>
              </a:rPr>
            </a:br>
            <a:r>
              <a:rPr lang="en-GB" sz="1600" i="1" dirty="0">
                <a:solidFill>
                  <a:schemeClr val="tx1"/>
                </a:solidFill>
              </a:rPr>
              <a:t>“Why can’t this child do this yet?”</a:t>
            </a:r>
          </a:p>
          <a:p>
            <a:endParaRPr lang="en-GB" sz="1600" dirty="0">
              <a:solidFill>
                <a:schemeClr val="tx1"/>
              </a:solidFill>
            </a:endParaRPr>
          </a:p>
          <a:p>
            <a:r>
              <a:rPr lang="en-GB" sz="1600" dirty="0">
                <a:solidFill>
                  <a:schemeClr val="tx1"/>
                </a:solidFill>
              </a:rPr>
              <a:t>Consider asking:</a:t>
            </a:r>
            <a:br>
              <a:rPr lang="en-GB" sz="1600" dirty="0">
                <a:solidFill>
                  <a:schemeClr val="tx1"/>
                </a:solidFill>
              </a:rPr>
            </a:br>
            <a:r>
              <a:rPr lang="en-GB" sz="1600" b="1" dirty="0">
                <a:solidFill>
                  <a:schemeClr val="tx1"/>
                </a:solidFill>
              </a:rPr>
              <a:t>“What support might help this child develop this skill?</a:t>
            </a:r>
            <a:endParaRPr lang="en-GB" sz="1600" dirty="0">
              <a:solidFill>
                <a:schemeClr val="tx1"/>
              </a:solidFill>
            </a:endParaRPr>
          </a:p>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219774" y="256032"/>
            <a:ext cx="5260479" cy="954107"/>
          </a:xfrm>
          <a:prstGeom prst="rect">
            <a:avLst/>
          </a:prstGeom>
          <a:noFill/>
        </p:spPr>
        <p:txBody>
          <a:bodyPr wrap="none">
            <a:spAutoFit/>
          </a:bodyPr>
          <a:lstStyle/>
          <a:p>
            <a:pPr>
              <a:defRPr sz="2800" b="1">
                <a:solidFill>
                  <a:srgbClr val="183558"/>
                </a:solidFill>
              </a:defRPr>
            </a:pPr>
            <a:r>
              <a:rPr lang="en-GB" sz="2800" b="1" dirty="0"/>
              <a:t>Common classroom-related areas </a:t>
            </a:r>
          </a:p>
          <a:p>
            <a:pPr>
              <a:defRPr sz="2800" b="1">
                <a:solidFill>
                  <a:srgbClr val="183558"/>
                </a:solidFill>
              </a:defRPr>
            </a:pPr>
            <a:r>
              <a:rPr lang="en-GB" sz="2800" b="1" dirty="0"/>
              <a:t>to be aware of</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2173" y="1507902"/>
            <a:ext cx="2057400" cy="45262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TextBox 8"/>
          <p:cNvSpPr txBox="1"/>
          <p:nvPr/>
        </p:nvSpPr>
        <p:spPr>
          <a:xfrm>
            <a:off x="285313" y="1645920"/>
            <a:ext cx="1554480" cy="640080"/>
          </a:xfrm>
          <a:prstGeom prst="rect">
            <a:avLst/>
          </a:prstGeom>
          <a:noFill/>
        </p:spPr>
        <p:txBody>
          <a:bodyPr wrap="square" lIns="73152" tIns="36576" rIns="73152" bIns="36576">
            <a:spAutoFit/>
          </a:bodyPr>
          <a:lstStyle/>
          <a:p>
            <a:pPr algn="ctr">
              <a:defRPr sz="1800" b="1">
                <a:solidFill>
                  <a:srgbClr val="183558"/>
                </a:solidFill>
              </a:defRPr>
            </a:pPr>
            <a:r>
              <a:rPr lang="en-GB" noProof="0" dirty="0"/>
              <a:t>NF1 can show up in different ways</a:t>
            </a:r>
          </a:p>
        </p:txBody>
      </p:sp>
      <p:sp>
        <p:nvSpPr>
          <p:cNvPr id="10" name="TextBox 9"/>
          <p:cNvSpPr txBox="1"/>
          <p:nvPr/>
        </p:nvSpPr>
        <p:spPr>
          <a:xfrm>
            <a:off x="376753" y="2800257"/>
            <a:ext cx="1463040" cy="2012859"/>
          </a:xfrm>
          <a:prstGeom prst="rect">
            <a:avLst/>
          </a:prstGeom>
          <a:noFill/>
        </p:spPr>
        <p:txBody>
          <a:bodyPr wrap="square" lIns="73152" tIns="36576" rIns="73152" bIns="36576">
            <a:spAutoFit/>
          </a:bodyPr>
          <a:lstStyle/>
          <a:p>
            <a:r>
              <a:rPr lang="en-GB" i="1" dirty="0"/>
              <a:t>These are possible areas to notice — not a checklist every child will match.</a:t>
            </a:r>
            <a:endParaRPr lang="en-GB" dirty="0"/>
          </a:p>
        </p:txBody>
      </p:sp>
      <p:sp>
        <p:nvSpPr>
          <p:cNvPr id="12" name="Rounded Rectangle 11"/>
          <p:cNvSpPr/>
          <p:nvPr/>
        </p:nvSpPr>
        <p:spPr>
          <a:xfrm>
            <a:off x="2825983" y="1123948"/>
            <a:ext cx="3227832" cy="12344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May take longer to want to say. to say.</a:t>
            </a:r>
            <a:endParaRPr lang="en-GB" noProof="0" dirty="0"/>
          </a:p>
        </p:txBody>
      </p:sp>
      <p:sp>
        <p:nvSpPr>
          <p:cNvPr id="15" name="Rounded Rectangle 14"/>
          <p:cNvSpPr/>
          <p:nvPr/>
        </p:nvSpPr>
        <p:spPr>
          <a:xfrm>
            <a:off x="6620256" y="1190277"/>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6762379" y="1200632"/>
            <a:ext cx="3063240" cy="312393"/>
          </a:xfrm>
          <a:prstGeom prst="rect">
            <a:avLst/>
          </a:prstGeom>
          <a:noFill/>
        </p:spPr>
        <p:txBody>
          <a:bodyPr wrap="square" lIns="73152" tIns="36576" rIns="73152" bIns="36576">
            <a:spAutoFit/>
          </a:bodyPr>
          <a:lstStyle/>
          <a:p>
            <a:pPr>
              <a:defRPr sz="1550" b="1">
                <a:solidFill>
                  <a:srgbClr val="183558"/>
                </a:solidFill>
              </a:defRPr>
            </a:pPr>
            <a:r>
              <a:rPr lang="en-GB" sz="1550" b="1" dirty="0"/>
              <a:t>Processing speed</a:t>
            </a:r>
            <a:endParaRPr lang="en-GB" noProof="0" dirty="0"/>
          </a:p>
        </p:txBody>
      </p:sp>
      <p:sp>
        <p:nvSpPr>
          <p:cNvPr id="17" name="TextBox 16"/>
          <p:cNvSpPr txBox="1"/>
          <p:nvPr/>
        </p:nvSpPr>
        <p:spPr>
          <a:xfrm>
            <a:off x="6748272" y="1538345"/>
            <a:ext cx="3063240" cy="604781"/>
          </a:xfrm>
          <a:prstGeom prst="rect">
            <a:avLst/>
          </a:prstGeom>
          <a:noFill/>
        </p:spPr>
        <p:txBody>
          <a:bodyPr wrap="square" lIns="73152" tIns="36576" rIns="73152" bIns="36576">
            <a:spAutoFit/>
          </a:bodyPr>
          <a:lstStyle/>
          <a:p>
            <a:pPr>
              <a:defRPr sz="1150" b="0">
                <a:solidFill>
                  <a:srgbClr val="525E6E"/>
                </a:solidFill>
              </a:defRPr>
            </a:pPr>
            <a:r>
              <a:rPr lang="en-GB" sz="1150" dirty="0"/>
              <a:t>May understand the work but need longer to process instructions, answer questions or complete tasks.</a:t>
            </a:r>
            <a:endParaRPr lang="en-GB" noProof="0" dirty="0"/>
          </a:p>
        </p:txBody>
      </p:sp>
      <p:sp>
        <p:nvSpPr>
          <p:cNvPr id="18" name="Rounded Rectangle 17"/>
          <p:cNvSpPr/>
          <p:nvPr/>
        </p:nvSpPr>
        <p:spPr>
          <a:xfrm>
            <a:off x="2750878" y="253746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 name="TextBox 18"/>
          <p:cNvSpPr txBox="1"/>
          <p:nvPr/>
        </p:nvSpPr>
        <p:spPr>
          <a:xfrm>
            <a:off x="2940197" y="2523720"/>
            <a:ext cx="3063240" cy="320088"/>
          </a:xfrm>
          <a:prstGeom prst="rect">
            <a:avLst/>
          </a:prstGeom>
          <a:noFill/>
        </p:spPr>
        <p:txBody>
          <a:bodyPr wrap="square" lIns="73152" tIns="36576" rIns="73152" bIns="36576">
            <a:spAutoFit/>
          </a:bodyPr>
          <a:lstStyle/>
          <a:p>
            <a:pPr>
              <a:defRPr sz="1550" b="1">
                <a:solidFill>
                  <a:srgbClr val="183558"/>
                </a:solidFill>
              </a:defRPr>
            </a:pPr>
            <a:r>
              <a:rPr lang="en-GB" sz="1600" b="1" dirty="0"/>
              <a:t>Attention</a:t>
            </a:r>
            <a:endParaRPr lang="en-GB" noProof="0" dirty="0"/>
          </a:p>
        </p:txBody>
      </p:sp>
      <p:sp>
        <p:nvSpPr>
          <p:cNvPr id="20" name="TextBox 19"/>
          <p:cNvSpPr txBox="1"/>
          <p:nvPr/>
        </p:nvSpPr>
        <p:spPr>
          <a:xfrm>
            <a:off x="2905621" y="2689486"/>
            <a:ext cx="3063240" cy="604781"/>
          </a:xfrm>
          <a:prstGeom prst="rect">
            <a:avLst/>
          </a:prstGeom>
          <a:noFill/>
        </p:spPr>
        <p:txBody>
          <a:bodyPr wrap="square" lIns="73152" tIns="36576" rIns="73152" bIns="36576">
            <a:spAutoFit/>
          </a:bodyPr>
          <a:lstStyle/>
          <a:p>
            <a:pPr>
              <a:defRPr sz="1150" b="0">
                <a:solidFill>
                  <a:srgbClr val="525E6E"/>
                </a:solidFill>
              </a:defRPr>
            </a:pPr>
            <a:br>
              <a:rPr lang="en-GB" sz="1150" dirty="0"/>
            </a:br>
            <a:r>
              <a:rPr lang="en-GB" sz="1150" dirty="0"/>
              <a:t>May find it difficult to stay focused, particularly during longer explanations or independent work.</a:t>
            </a:r>
            <a:endParaRPr lang="en-GB" noProof="0" dirty="0"/>
          </a:p>
        </p:txBody>
      </p:sp>
      <p:sp>
        <p:nvSpPr>
          <p:cNvPr id="21" name="Rounded Rectangle 20"/>
          <p:cNvSpPr/>
          <p:nvPr/>
        </p:nvSpPr>
        <p:spPr>
          <a:xfrm>
            <a:off x="6620256" y="2497809"/>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 name="TextBox 21"/>
          <p:cNvSpPr txBox="1"/>
          <p:nvPr/>
        </p:nvSpPr>
        <p:spPr>
          <a:xfrm>
            <a:off x="6760923" y="2544016"/>
            <a:ext cx="3063240" cy="312393"/>
          </a:xfrm>
          <a:prstGeom prst="rect">
            <a:avLst/>
          </a:prstGeom>
          <a:noFill/>
        </p:spPr>
        <p:txBody>
          <a:bodyPr wrap="square" lIns="73152" tIns="36576" rIns="73152" bIns="36576">
            <a:spAutoFit/>
          </a:bodyPr>
          <a:lstStyle/>
          <a:p>
            <a:pPr>
              <a:defRPr sz="1550" b="1">
                <a:solidFill>
                  <a:srgbClr val="183558"/>
                </a:solidFill>
              </a:defRPr>
            </a:pPr>
            <a:r>
              <a:rPr lang="en-GB" sz="1550" b="1" dirty="0"/>
              <a:t>Social &amp; emotional development</a:t>
            </a:r>
            <a:endParaRPr lang="en-GB" noProof="0" dirty="0"/>
          </a:p>
        </p:txBody>
      </p:sp>
      <p:sp>
        <p:nvSpPr>
          <p:cNvPr id="23" name="TextBox 22"/>
          <p:cNvSpPr txBox="1"/>
          <p:nvPr/>
        </p:nvSpPr>
        <p:spPr>
          <a:xfrm>
            <a:off x="6770399" y="2834722"/>
            <a:ext cx="3063240" cy="604781"/>
          </a:xfrm>
          <a:prstGeom prst="rect">
            <a:avLst/>
          </a:prstGeom>
          <a:noFill/>
        </p:spPr>
        <p:txBody>
          <a:bodyPr wrap="square" lIns="73152" tIns="36576" rIns="73152" bIns="36576">
            <a:spAutoFit/>
          </a:bodyPr>
          <a:lstStyle/>
          <a:p>
            <a:pPr>
              <a:defRPr sz="1150" b="0">
                <a:solidFill>
                  <a:srgbClr val="525E6E"/>
                </a:solidFill>
              </a:defRPr>
            </a:pPr>
            <a:r>
              <a:rPr lang="en-GB" sz="1150" dirty="0"/>
              <a:t>May find friendships, joining in, managing emotions or coping with change more challenging.</a:t>
            </a:r>
            <a:endParaRPr lang="en-GB" noProof="0" dirty="0"/>
          </a:p>
        </p:txBody>
      </p:sp>
      <p:sp>
        <p:nvSpPr>
          <p:cNvPr id="24" name="Rounded Rectangle 23"/>
          <p:cNvSpPr/>
          <p:nvPr/>
        </p:nvSpPr>
        <p:spPr>
          <a:xfrm>
            <a:off x="2783514" y="3766422"/>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5" name="TextBox 24"/>
          <p:cNvSpPr txBox="1"/>
          <p:nvPr/>
        </p:nvSpPr>
        <p:spPr>
          <a:xfrm>
            <a:off x="2772024" y="3791139"/>
            <a:ext cx="3063240" cy="312393"/>
          </a:xfrm>
          <a:prstGeom prst="rect">
            <a:avLst/>
          </a:prstGeom>
          <a:noFill/>
        </p:spPr>
        <p:txBody>
          <a:bodyPr wrap="square" lIns="73152" tIns="36576" rIns="73152" bIns="36576">
            <a:spAutoFit/>
          </a:bodyPr>
          <a:lstStyle/>
          <a:p>
            <a:pPr>
              <a:defRPr sz="1550" b="1">
                <a:solidFill>
                  <a:srgbClr val="183558"/>
                </a:solidFill>
              </a:defRPr>
            </a:pPr>
            <a:r>
              <a:rPr lang="en-GB" sz="1550" b="1" dirty="0"/>
              <a:t>Visual-spatial skills</a:t>
            </a:r>
            <a:endParaRPr lang="en-GB" noProof="0" dirty="0"/>
          </a:p>
        </p:txBody>
      </p:sp>
      <p:sp>
        <p:nvSpPr>
          <p:cNvPr id="26" name="TextBox 25"/>
          <p:cNvSpPr txBox="1"/>
          <p:nvPr/>
        </p:nvSpPr>
        <p:spPr>
          <a:xfrm>
            <a:off x="2816352" y="4087968"/>
            <a:ext cx="3063240" cy="604781"/>
          </a:xfrm>
          <a:prstGeom prst="rect">
            <a:avLst/>
          </a:prstGeom>
          <a:noFill/>
        </p:spPr>
        <p:txBody>
          <a:bodyPr wrap="square" lIns="73152" tIns="36576" rIns="73152" bIns="36576">
            <a:spAutoFit/>
          </a:bodyPr>
          <a:lstStyle/>
          <a:p>
            <a:pPr>
              <a:defRPr sz="1150" b="0">
                <a:solidFill>
                  <a:srgbClr val="525E6E"/>
                </a:solidFill>
              </a:defRPr>
            </a:pPr>
            <a:r>
              <a:rPr lang="en-GB" sz="1150" dirty="0"/>
              <a:t>May find diagrams, handwriting layout, maths, copying from the board or judging space more challenging..</a:t>
            </a:r>
            <a:endParaRPr lang="en-GB" noProof="0" dirty="0"/>
          </a:p>
        </p:txBody>
      </p:sp>
      <p:sp>
        <p:nvSpPr>
          <p:cNvPr id="27" name="Rounded Rectangle 26"/>
          <p:cNvSpPr/>
          <p:nvPr/>
        </p:nvSpPr>
        <p:spPr>
          <a:xfrm>
            <a:off x="6657449" y="3805341"/>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8" name="TextBox 27"/>
          <p:cNvSpPr txBox="1"/>
          <p:nvPr/>
        </p:nvSpPr>
        <p:spPr>
          <a:xfrm>
            <a:off x="6733722" y="3775318"/>
            <a:ext cx="3063240" cy="312393"/>
          </a:xfrm>
          <a:prstGeom prst="rect">
            <a:avLst/>
          </a:prstGeom>
          <a:noFill/>
        </p:spPr>
        <p:txBody>
          <a:bodyPr wrap="square" lIns="73152" tIns="36576" rIns="73152" bIns="36576" anchor="t">
            <a:spAutoFit/>
          </a:bodyPr>
          <a:lstStyle/>
          <a:p>
            <a:pPr>
              <a:defRPr sz="1550" b="1">
                <a:solidFill>
                  <a:srgbClr val="183558"/>
                </a:solidFill>
              </a:defRPr>
            </a:pPr>
            <a:r>
              <a:rPr lang="en-GB" noProof="0" dirty="0"/>
              <a:t>Fatigue</a:t>
            </a:r>
            <a:r>
              <a:rPr lang="en-GB" dirty="0"/>
              <a:t>,</a:t>
            </a:r>
            <a:r>
              <a:rPr lang="en-GB" noProof="0" dirty="0"/>
              <a:t> </a:t>
            </a:r>
            <a:r>
              <a:rPr lang="en-GB" dirty="0"/>
              <a:t>pain </a:t>
            </a:r>
            <a:r>
              <a:rPr lang="en-GB" noProof="0" dirty="0"/>
              <a:t>&amp; </a:t>
            </a:r>
            <a:r>
              <a:rPr lang="en-GB" dirty="0"/>
              <a:t>sleep</a:t>
            </a:r>
            <a:endParaRPr lang="en-GB" noProof="0" dirty="0"/>
          </a:p>
        </p:txBody>
      </p:sp>
      <p:sp>
        <p:nvSpPr>
          <p:cNvPr id="29" name="TextBox 28"/>
          <p:cNvSpPr txBox="1"/>
          <p:nvPr/>
        </p:nvSpPr>
        <p:spPr>
          <a:xfrm>
            <a:off x="6733722" y="4077392"/>
            <a:ext cx="3063240" cy="781752"/>
          </a:xfrm>
          <a:prstGeom prst="rect">
            <a:avLst/>
          </a:prstGeom>
          <a:noFill/>
        </p:spPr>
        <p:txBody>
          <a:bodyPr wrap="square" lIns="73152" tIns="36576" rIns="73152" bIns="36576" anchor="t">
            <a:spAutoFit/>
          </a:bodyPr>
          <a:lstStyle/>
          <a:p>
            <a:pPr>
              <a:defRPr sz="1150" b="0">
                <a:solidFill>
                  <a:srgbClr val="525E6E"/>
                </a:solidFill>
              </a:defRPr>
            </a:pPr>
            <a:r>
              <a:rPr lang="en-GB" dirty="0">
                <a:ea typeface="+mn-lt"/>
                <a:cs typeface="+mn-lt"/>
              </a:rPr>
              <a:t>Some children with NF1 experience fatigue</a:t>
            </a:r>
            <a:r>
              <a:rPr lang="en-GB" noProof="0" dirty="0">
                <a:ea typeface="+mn-lt"/>
                <a:cs typeface="+mn-lt"/>
              </a:rPr>
              <a:t>, headaches, </a:t>
            </a:r>
            <a:r>
              <a:rPr lang="en-GB" dirty="0">
                <a:ea typeface="+mn-lt"/>
                <a:cs typeface="+mn-lt"/>
              </a:rPr>
              <a:t>pain </a:t>
            </a:r>
            <a:r>
              <a:rPr lang="en-GB" noProof="0" dirty="0">
                <a:ea typeface="+mn-lt"/>
                <a:cs typeface="+mn-lt"/>
              </a:rPr>
              <a:t>or </a:t>
            </a:r>
            <a:r>
              <a:rPr lang="en-GB" dirty="0">
                <a:ea typeface="+mn-lt"/>
                <a:cs typeface="+mn-lt"/>
              </a:rPr>
              <a:t>sleep difficulties, which may </a:t>
            </a:r>
            <a:r>
              <a:rPr lang="en-GB" noProof="0" dirty="0">
                <a:ea typeface="+mn-lt"/>
                <a:cs typeface="+mn-lt"/>
              </a:rPr>
              <a:t>affect concentration</a:t>
            </a:r>
            <a:r>
              <a:rPr lang="en-GB" dirty="0">
                <a:ea typeface="+mn-lt"/>
                <a:cs typeface="+mn-lt"/>
              </a:rPr>
              <a:t>, behaviour</a:t>
            </a:r>
            <a:r>
              <a:rPr lang="en-GB" noProof="0" dirty="0">
                <a:ea typeface="+mn-lt"/>
                <a:cs typeface="+mn-lt"/>
              </a:rPr>
              <a:t> and </a:t>
            </a:r>
            <a:r>
              <a:rPr lang="en-GB" dirty="0">
                <a:ea typeface="+mn-lt"/>
                <a:cs typeface="+mn-lt"/>
              </a:rPr>
              <a:t>learning during the day.</a:t>
            </a:r>
            <a:endParaRPr lang="en-US" dirty="0"/>
          </a:p>
        </p:txBody>
      </p:sp>
      <p:sp>
        <p:nvSpPr>
          <p:cNvPr id="31" name="Freeform 5">
            <a:extLst>
              <a:ext uri="{FF2B5EF4-FFF2-40B4-BE49-F238E27FC236}">
                <a16:creationId xmlns:a16="http://schemas.microsoft.com/office/drawing/2014/main" id="{EB50C4B1-1161-E235-27DC-976FB93000D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4" name="Rounded Rectangle 23">
            <a:extLst>
              <a:ext uri="{FF2B5EF4-FFF2-40B4-BE49-F238E27FC236}">
                <a16:creationId xmlns:a16="http://schemas.microsoft.com/office/drawing/2014/main" id="{FC17FE1C-C5E1-7C85-A9B6-5EAAE44D2E7E}"/>
              </a:ext>
            </a:extLst>
          </p:cNvPr>
          <p:cNvSpPr/>
          <p:nvPr/>
        </p:nvSpPr>
        <p:spPr>
          <a:xfrm>
            <a:off x="2816352" y="5054316"/>
            <a:ext cx="3429000" cy="125577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6" name="TextBox 12">
            <a:extLst>
              <a:ext uri="{FF2B5EF4-FFF2-40B4-BE49-F238E27FC236}">
                <a16:creationId xmlns:a16="http://schemas.microsoft.com/office/drawing/2014/main" id="{BE9A9DF8-229B-6F30-AC78-5C65B1AB3C7E}"/>
              </a:ext>
            </a:extLst>
          </p:cNvPr>
          <p:cNvSpPr txBox="1"/>
          <p:nvPr/>
        </p:nvSpPr>
        <p:spPr>
          <a:xfrm>
            <a:off x="2897814" y="5088494"/>
            <a:ext cx="3063240" cy="550920"/>
          </a:xfrm>
          <a:prstGeom prst="rect">
            <a:avLst/>
          </a:prstGeom>
          <a:noFill/>
        </p:spPr>
        <p:txBody>
          <a:bodyPr wrap="square" lIns="73152" tIns="36576" rIns="73152" bIns="36576">
            <a:spAutoFit/>
          </a:bodyPr>
          <a:lstStyle/>
          <a:p>
            <a:pPr>
              <a:defRPr sz="1550" b="1">
                <a:solidFill>
                  <a:srgbClr val="183558"/>
                </a:solidFill>
              </a:defRPr>
            </a:pPr>
            <a:r>
              <a:rPr lang="en-GB" sz="1550" b="1" dirty="0"/>
              <a:t>Gross motor skills</a:t>
            </a:r>
            <a:br>
              <a:rPr lang="en-GB" sz="1550" b="1" dirty="0"/>
            </a:br>
            <a:endParaRPr lang="en-GB" noProof="0" dirty="0"/>
          </a:p>
        </p:txBody>
      </p:sp>
      <p:sp>
        <p:nvSpPr>
          <p:cNvPr id="38" name="TextBox 25">
            <a:extLst>
              <a:ext uri="{FF2B5EF4-FFF2-40B4-BE49-F238E27FC236}">
                <a16:creationId xmlns:a16="http://schemas.microsoft.com/office/drawing/2014/main" id="{1C68DCB0-8010-937E-6969-C36F07CF0773}"/>
              </a:ext>
            </a:extLst>
          </p:cNvPr>
          <p:cNvSpPr txBox="1"/>
          <p:nvPr/>
        </p:nvSpPr>
        <p:spPr>
          <a:xfrm>
            <a:off x="2816352" y="5397980"/>
            <a:ext cx="3060192" cy="704808"/>
          </a:xfrm>
          <a:prstGeom prst="rect">
            <a:avLst/>
          </a:prstGeom>
          <a:noFill/>
        </p:spPr>
        <p:txBody>
          <a:bodyPr wrap="square" lIns="73152" tIns="36576" rIns="73152" bIns="36576">
            <a:spAutoFit/>
          </a:bodyPr>
          <a:lstStyle/>
          <a:p>
            <a:r>
              <a:rPr lang="en-GB" sz="1150" dirty="0"/>
              <a:t>May have difficulties with balance, coordination, running, climbing or other physical activities</a:t>
            </a:r>
            <a:br>
              <a:rPr lang="en-GB" sz="1200" dirty="0"/>
            </a:br>
            <a:endParaRPr lang="en-GB" noProof="0" dirty="0"/>
          </a:p>
        </p:txBody>
      </p:sp>
      <p:sp>
        <p:nvSpPr>
          <p:cNvPr id="40" name="TextBox 39">
            <a:extLst>
              <a:ext uri="{FF2B5EF4-FFF2-40B4-BE49-F238E27FC236}">
                <a16:creationId xmlns:a16="http://schemas.microsoft.com/office/drawing/2014/main" id="{5CEF1E15-5F1E-49F2-F598-3D74C8056DD8}"/>
              </a:ext>
            </a:extLst>
          </p:cNvPr>
          <p:cNvSpPr txBox="1"/>
          <p:nvPr/>
        </p:nvSpPr>
        <p:spPr>
          <a:xfrm>
            <a:off x="2897814" y="1146953"/>
            <a:ext cx="3063240" cy="320088"/>
          </a:xfrm>
          <a:prstGeom prst="rect">
            <a:avLst/>
          </a:prstGeom>
          <a:noFill/>
        </p:spPr>
        <p:txBody>
          <a:bodyPr wrap="square" lIns="73152" tIns="36576" rIns="73152" bIns="36576">
            <a:spAutoFit/>
          </a:bodyPr>
          <a:lstStyle/>
          <a:p>
            <a:pPr>
              <a:defRPr sz="1550" b="1">
                <a:solidFill>
                  <a:srgbClr val="183558"/>
                </a:solidFill>
              </a:defRPr>
            </a:pPr>
            <a:r>
              <a:rPr lang="en-GB" sz="1550" b="1" dirty="0"/>
              <a:t>Executive functioning</a:t>
            </a:r>
            <a:endParaRPr lang="en-GB" noProof="0" dirty="0"/>
          </a:p>
        </p:txBody>
      </p:sp>
      <p:sp>
        <p:nvSpPr>
          <p:cNvPr id="42" name="TextBox 41">
            <a:extLst>
              <a:ext uri="{FF2B5EF4-FFF2-40B4-BE49-F238E27FC236}">
                <a16:creationId xmlns:a16="http://schemas.microsoft.com/office/drawing/2014/main" id="{4C9AA4BB-309E-740C-2A9A-1CD896D16254}"/>
              </a:ext>
            </a:extLst>
          </p:cNvPr>
          <p:cNvSpPr txBox="1"/>
          <p:nvPr/>
        </p:nvSpPr>
        <p:spPr>
          <a:xfrm>
            <a:off x="2925210" y="1517904"/>
            <a:ext cx="3063240" cy="604781"/>
          </a:xfrm>
          <a:prstGeom prst="rect">
            <a:avLst/>
          </a:prstGeom>
          <a:noFill/>
        </p:spPr>
        <p:txBody>
          <a:bodyPr wrap="square" lIns="73152" tIns="36576" rIns="73152" bIns="36576">
            <a:spAutoFit/>
          </a:bodyPr>
          <a:lstStyle/>
          <a:p>
            <a:pPr>
              <a:defRPr sz="1150" b="0">
                <a:solidFill>
                  <a:srgbClr val="525E6E"/>
                </a:solidFill>
              </a:defRPr>
            </a:pPr>
            <a:r>
              <a:rPr lang="en-GB" sz="1150" dirty="0"/>
              <a:t>May struggle with planning, organisation, remembering equipment, starting tasks or following several st</a:t>
            </a:r>
            <a:endParaRPr lang="en-GB" noProof="0" dirty="0"/>
          </a:p>
        </p:txBody>
      </p:sp>
      <p:sp>
        <p:nvSpPr>
          <p:cNvPr id="6" name="Rounded Rectangle 14">
            <a:extLst>
              <a:ext uri="{FF2B5EF4-FFF2-40B4-BE49-F238E27FC236}">
                <a16:creationId xmlns:a16="http://schemas.microsoft.com/office/drawing/2014/main" id="{7225E5EC-2EEA-5ABF-B15C-9D79FBEE79D9}"/>
              </a:ext>
            </a:extLst>
          </p:cNvPr>
          <p:cNvSpPr/>
          <p:nvPr/>
        </p:nvSpPr>
        <p:spPr>
          <a:xfrm>
            <a:off x="6657449" y="5119666"/>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TextBox 12">
            <a:extLst>
              <a:ext uri="{FF2B5EF4-FFF2-40B4-BE49-F238E27FC236}">
                <a16:creationId xmlns:a16="http://schemas.microsoft.com/office/drawing/2014/main" id="{26CD39BD-DAE3-1C53-F4BB-DD29BE7ADDCD}"/>
              </a:ext>
            </a:extLst>
          </p:cNvPr>
          <p:cNvSpPr txBox="1"/>
          <p:nvPr/>
        </p:nvSpPr>
        <p:spPr>
          <a:xfrm>
            <a:off x="6733722" y="5139699"/>
            <a:ext cx="2072940" cy="307777"/>
          </a:xfrm>
          <a:prstGeom prst="rect">
            <a:avLst/>
          </a:prstGeom>
          <a:noFill/>
        </p:spPr>
        <p:txBody>
          <a:bodyPr wrap="none" rtlCol="0">
            <a:spAutoFit/>
          </a:bodyPr>
          <a:lstStyle/>
          <a:p>
            <a:r>
              <a:rPr lang="en-GB" sz="1400" b="1" dirty="0"/>
              <a:t>Reading, writing &amp; maths</a:t>
            </a:r>
          </a:p>
        </p:txBody>
      </p:sp>
      <p:sp>
        <p:nvSpPr>
          <p:cNvPr id="37" name="Rounded Rectangle 14">
            <a:extLst>
              <a:ext uri="{FF2B5EF4-FFF2-40B4-BE49-F238E27FC236}">
                <a16:creationId xmlns:a16="http://schemas.microsoft.com/office/drawing/2014/main" id="{D994773F-3991-36D3-349E-17F7DA818B21}"/>
              </a:ext>
            </a:extLst>
          </p:cNvPr>
          <p:cNvSpPr/>
          <p:nvPr/>
        </p:nvSpPr>
        <p:spPr>
          <a:xfrm flipV="1">
            <a:off x="514496" y="6377846"/>
            <a:ext cx="9752626" cy="480154"/>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1" name="TextBox 40">
            <a:extLst>
              <a:ext uri="{FF2B5EF4-FFF2-40B4-BE49-F238E27FC236}">
                <a16:creationId xmlns:a16="http://schemas.microsoft.com/office/drawing/2014/main" id="{7D17F7A5-9A94-D9D1-CFCE-E60FC68B7775}"/>
              </a:ext>
            </a:extLst>
          </p:cNvPr>
          <p:cNvSpPr txBox="1"/>
          <p:nvPr/>
        </p:nvSpPr>
        <p:spPr>
          <a:xfrm>
            <a:off x="501284" y="6327271"/>
            <a:ext cx="9534760" cy="584775"/>
          </a:xfrm>
          <a:prstGeom prst="rect">
            <a:avLst/>
          </a:prstGeom>
          <a:noFill/>
        </p:spPr>
        <p:txBody>
          <a:bodyPr wrap="square" rtlCol="0">
            <a:spAutoFit/>
          </a:bodyPr>
          <a:lstStyle/>
          <a:p>
            <a:r>
              <a:rPr lang="en-GB" sz="1600" dirty="0"/>
              <a:t>A child with NF1 may not be behind simply because they have missed school. They may learn differently and need teaching strategies that reflect their individual needs.</a:t>
            </a:r>
          </a:p>
        </p:txBody>
      </p:sp>
      <p:pic>
        <p:nvPicPr>
          <p:cNvPr id="11" name="Picture 10">
            <a:extLst>
              <a:ext uri="{FF2B5EF4-FFF2-40B4-BE49-F238E27FC236}">
                <a16:creationId xmlns:a16="http://schemas.microsoft.com/office/drawing/2014/main" id="{4957B84E-0115-3BD7-8B02-6781EACE7FFF}"/>
              </a:ext>
            </a:extLst>
          </p:cNvPr>
          <p:cNvPicPr>
            <a:picLocks noChangeAspect="1"/>
          </p:cNvPicPr>
          <p:nvPr/>
        </p:nvPicPr>
        <p:blipFill>
          <a:blip r:embed="rId4"/>
          <a:srcRect/>
          <a:stretch>
            <a:fillRect/>
          </a:stretch>
        </p:blipFill>
        <p:spPr>
          <a:xfrm rot="5400000">
            <a:off x="7657217" y="2657689"/>
            <a:ext cx="4713709" cy="3535282"/>
          </a:xfrm>
          <a:prstGeom prst="rect">
            <a:avLst/>
          </a:prstGeom>
        </p:spPr>
      </p:pic>
      <p:sp>
        <p:nvSpPr>
          <p:cNvPr id="30" name="TextBox 29">
            <a:extLst>
              <a:ext uri="{FF2B5EF4-FFF2-40B4-BE49-F238E27FC236}">
                <a16:creationId xmlns:a16="http://schemas.microsoft.com/office/drawing/2014/main" id="{959F5E4A-35F0-A586-9321-D30B015B1304}"/>
              </a:ext>
            </a:extLst>
          </p:cNvPr>
          <p:cNvSpPr txBox="1"/>
          <p:nvPr/>
        </p:nvSpPr>
        <p:spPr>
          <a:xfrm>
            <a:off x="6747648" y="5397980"/>
            <a:ext cx="3063240" cy="604781"/>
          </a:xfrm>
          <a:prstGeom prst="rect">
            <a:avLst/>
          </a:prstGeom>
          <a:noFill/>
        </p:spPr>
        <p:txBody>
          <a:bodyPr wrap="square" lIns="73152" tIns="36576" rIns="73152" bIns="36576" anchor="t">
            <a:spAutoFit/>
          </a:bodyPr>
          <a:lstStyle/>
          <a:p>
            <a:pPr>
              <a:defRPr sz="1150" b="0">
                <a:solidFill>
                  <a:srgbClr val="525E6E"/>
                </a:solidFill>
              </a:defRPr>
            </a:pPr>
            <a:r>
              <a:rPr lang="en-GB" dirty="0">
                <a:ea typeface="+mn-lt"/>
                <a:cs typeface="+mn-lt"/>
              </a:rPr>
              <a:t>Some children may experience specific difficulties with literacy, numeracy, spelling or written expression.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What teachers might notice</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Possible signs in everyday school life</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7887204" y="2368600"/>
            <a:ext cx="2148840" cy="1797415"/>
          </a:xfrm>
          <a:prstGeom prst="rect">
            <a:avLst/>
          </a:prstGeom>
          <a:noFill/>
        </p:spPr>
        <p:txBody>
          <a:bodyPr wrap="square" lIns="73152" tIns="36576" rIns="73152" bIns="36576">
            <a:spAutoFit/>
          </a:bodyPr>
          <a:lstStyle/>
          <a:p>
            <a:r>
              <a:rPr lang="en-GB" sz="1600" dirty="0"/>
              <a:t>Instead of asking</a:t>
            </a:r>
          </a:p>
          <a:p>
            <a:r>
              <a:rPr lang="en-GB" sz="1600" dirty="0"/>
              <a:t>"Why won't they join in?“</a:t>
            </a:r>
          </a:p>
          <a:p>
            <a:endParaRPr lang="en-GB" sz="1600" dirty="0"/>
          </a:p>
          <a:p>
            <a:r>
              <a:rPr lang="en-GB" sz="1600" dirty="0"/>
              <a:t>Ask</a:t>
            </a:r>
          </a:p>
          <a:p>
            <a:r>
              <a:rPr lang="en-GB" sz="1600" dirty="0"/>
              <a:t>"What might be making this difficult?</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120854"/>
          </a:xfrm>
          <a:prstGeom prst="rect">
            <a:avLst/>
          </a:prstGeom>
          <a:noFill/>
        </p:spPr>
        <p:txBody>
          <a:bodyPr wrap="square" lIns="109728" tIns="36576" rIns="73152" bIns="36576" anchor="t">
            <a:spAutoFit/>
          </a:bodyPr>
          <a:lstStyle/>
          <a:p>
            <a:r>
              <a:rPr lang="en-GB" dirty="0"/>
              <a:t>Possible signs in everyday school life</a:t>
            </a:r>
          </a:p>
          <a:p>
            <a:endParaRPr lang="en-GB" b="1" dirty="0"/>
          </a:p>
          <a:p>
            <a:r>
              <a:rPr lang="en-GB" dirty="0"/>
              <a:t>✓ Takes longer to follow instructions</a:t>
            </a:r>
            <a:br>
              <a:rPr lang="en-GB" dirty="0"/>
            </a:br>
            <a:r>
              <a:rPr lang="en-GB" dirty="0"/>
              <a:t>✓ Finds transitions difficult</a:t>
            </a:r>
            <a:br>
              <a:rPr lang="en-GB" dirty="0"/>
            </a:br>
            <a:r>
              <a:rPr lang="en-GB" dirty="0"/>
              <a:t>✓ Tires more easily</a:t>
            </a:r>
            <a:br>
              <a:rPr lang="en-GB" dirty="0"/>
            </a:br>
            <a:r>
              <a:rPr lang="en-GB" dirty="0"/>
              <a:t>✓ Avoids some physical activities</a:t>
            </a:r>
            <a:br>
              <a:rPr lang="en-GB" dirty="0"/>
            </a:br>
            <a:r>
              <a:rPr lang="en-GB" dirty="0"/>
              <a:t>✓ Finds handwriting or pencil control difficult</a:t>
            </a:r>
            <a:br>
              <a:rPr lang="en-GB" dirty="0"/>
            </a:br>
            <a:r>
              <a:rPr lang="en-GB" dirty="0"/>
              <a:t>✓ Needs extra reassurance</a:t>
            </a:r>
            <a:br>
              <a:rPr lang="en-GB" dirty="0"/>
            </a:br>
            <a:r>
              <a:rPr lang="en-GB" dirty="0"/>
              <a:t>✓ Produces less written work than their verbal understanding suggests</a:t>
            </a:r>
            <a:br>
              <a:rPr lang="en-GB" dirty="0"/>
            </a:br>
            <a:r>
              <a:rPr lang="en-GB" dirty="0"/>
              <a:t>✓ May find joining in with other children difficult</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 name="Freeform 5">
            <a:extLst>
              <a:ext uri="{FF2B5EF4-FFF2-40B4-BE49-F238E27FC236}">
                <a16:creationId xmlns:a16="http://schemas.microsoft.com/office/drawing/2014/main" id="{9F4A2C9C-F961-B369-1590-0C2A51A01194}"/>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12" name="TextBox 11">
            <a:extLst>
              <a:ext uri="{FF2B5EF4-FFF2-40B4-BE49-F238E27FC236}">
                <a16:creationId xmlns:a16="http://schemas.microsoft.com/office/drawing/2014/main" id="{B3994474-E8B4-C2B2-E778-FFD96EE19C37}"/>
              </a:ext>
            </a:extLst>
          </p:cNvPr>
          <p:cNvSpPr txBox="1"/>
          <p:nvPr/>
        </p:nvSpPr>
        <p:spPr>
          <a:xfrm>
            <a:off x="665922" y="5662301"/>
            <a:ext cx="9895398" cy="646331"/>
          </a:xfrm>
          <a:prstGeom prst="rect">
            <a:avLst/>
          </a:prstGeom>
          <a:noFill/>
        </p:spPr>
        <p:txBody>
          <a:bodyPr wrap="square" rtlCol="0">
            <a:spAutoFit/>
          </a:bodyPr>
          <a:lstStyle/>
          <a:p>
            <a:r>
              <a:rPr lang="en-GB" dirty="0"/>
              <a:t>Look beyond the behaviour. What appears to be reluctance, lack of effort or poor concentration may be a child experiencing a genuine barriers.</a:t>
            </a:r>
          </a:p>
        </p:txBody>
      </p:sp>
      <p:pic>
        <p:nvPicPr>
          <p:cNvPr id="11" name="Picture 10">
            <a:extLst>
              <a:ext uri="{FF2B5EF4-FFF2-40B4-BE49-F238E27FC236}">
                <a16:creationId xmlns:a16="http://schemas.microsoft.com/office/drawing/2014/main" id="{B96E6E2E-8204-8B92-E86C-1D2F4BF110D7}"/>
              </a:ext>
            </a:extLst>
          </p:cNvPr>
          <p:cNvPicPr>
            <a:picLocks noChangeAspect="1"/>
          </p:cNvPicPr>
          <p:nvPr/>
        </p:nvPicPr>
        <p:blipFill>
          <a:blip r:embed="rId4"/>
          <a:srcRect/>
          <a:stretch>
            <a:fillRect/>
          </a:stretch>
        </p:blipFill>
        <p:spPr>
          <a:xfrm>
            <a:off x="9455928" y="737015"/>
            <a:ext cx="3170904"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160020" y="228600"/>
            <a:ext cx="1870384" cy="400110"/>
          </a:xfrm>
          <a:prstGeom prst="rect">
            <a:avLst/>
          </a:prstGeom>
          <a:noFill/>
        </p:spPr>
        <p:txBody>
          <a:bodyPr wrap="none">
            <a:spAutoFit/>
          </a:bodyPr>
          <a:lstStyle/>
          <a:p>
            <a:r>
              <a:rPr lang="en-GB" sz="2000" b="1" dirty="0"/>
              <a:t>Communication</a:t>
            </a:r>
          </a:p>
        </p:txBody>
      </p:sp>
      <p:sp>
        <p:nvSpPr>
          <p:cNvPr id="6" name="TextBox 5"/>
          <p:cNvSpPr txBox="1"/>
          <p:nvPr/>
        </p:nvSpPr>
        <p:spPr>
          <a:xfrm>
            <a:off x="414328" y="735037"/>
            <a:ext cx="4873963" cy="300082"/>
          </a:xfrm>
          <a:prstGeom prst="rect">
            <a:avLst/>
          </a:prstGeom>
          <a:noFill/>
        </p:spPr>
        <p:txBody>
          <a:bodyPr wrap="none">
            <a:spAutoFit/>
          </a:bodyPr>
          <a:lstStyle/>
          <a:p>
            <a:pPr>
              <a:defRPr sz="1350">
                <a:solidFill>
                  <a:srgbClr val="525E6E"/>
                </a:solidFill>
              </a:defRPr>
            </a:pPr>
            <a:r>
              <a:rPr lang="en-GB" sz="1350" dirty="0"/>
              <a:t>Helping every child understand, express themselves and feel heard</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7543800" y="1844652"/>
            <a:ext cx="2148840" cy="2536079"/>
          </a:xfrm>
          <a:prstGeom prst="rect">
            <a:avLst/>
          </a:prstGeom>
          <a:noFill/>
        </p:spPr>
        <p:txBody>
          <a:bodyPr wrap="square" lIns="73152" tIns="36576" rIns="73152" bIns="36576">
            <a:spAutoFit/>
          </a:bodyPr>
          <a:lstStyle/>
          <a:p>
            <a:r>
              <a:rPr lang="en-GB" sz="1600" b="1" dirty="0"/>
              <a:t>Rather than asking:</a:t>
            </a:r>
            <a:br>
              <a:rPr lang="en-GB" sz="1600" dirty="0"/>
            </a:br>
            <a:r>
              <a:rPr lang="en-GB" sz="1600" i="1" dirty="0"/>
              <a:t>“Why aren’t they listening?”</a:t>
            </a:r>
          </a:p>
          <a:p>
            <a:endParaRPr lang="en-GB" sz="1600" dirty="0"/>
          </a:p>
          <a:p>
            <a:r>
              <a:rPr lang="en-GB" sz="1600" b="1" dirty="0"/>
              <a:t>Consider asking:</a:t>
            </a:r>
            <a:br>
              <a:rPr lang="en-GB" sz="1600" dirty="0"/>
            </a:br>
            <a:r>
              <a:rPr lang="en-GB" sz="1600" dirty="0"/>
              <a:t>“What could I change to make it easier for this child to understand</a:t>
            </a:r>
            <a:r>
              <a:rPr lang="en-GB" sz="1600" b="1" dirty="0"/>
              <a:t>, </a:t>
            </a:r>
            <a:r>
              <a:rPr lang="en-GB" sz="1600" dirty="0"/>
              <a:t>communicate and be understood?”</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396827"/>
          </a:xfrm>
          <a:prstGeom prst="rect">
            <a:avLst/>
          </a:prstGeom>
          <a:noFill/>
        </p:spPr>
        <p:txBody>
          <a:bodyPr wrap="square" lIns="109728" tIns="36576" rIns="73152" bIns="36576">
            <a:spAutoFit/>
          </a:bodyPr>
          <a:lstStyle/>
          <a:p>
            <a:pPr>
              <a:spcAft>
                <a:spcPts val="400"/>
              </a:spcAft>
              <a:defRPr sz="1460">
                <a:solidFill>
                  <a:srgbClr val="525E6E"/>
                </a:solidFill>
              </a:defRPr>
            </a:pPr>
            <a:endParaRPr lang="en-GB" noProof="0" dirty="0"/>
          </a:p>
          <a:p>
            <a:r>
              <a:rPr lang="en-GB" b="1" dirty="0"/>
              <a:t>Some children with NF1 may:</a:t>
            </a:r>
          </a:p>
          <a:p>
            <a:endParaRPr lang="en-GB" dirty="0"/>
          </a:p>
          <a:p>
            <a:r>
              <a:rPr lang="en-GB" dirty="0"/>
              <a:t>✓ Have delayed speech or language development</a:t>
            </a:r>
            <a:br>
              <a:rPr lang="en-GB" dirty="0"/>
            </a:br>
            <a:r>
              <a:rPr lang="en-GB" dirty="0"/>
              <a:t>✓ Take longer to understand what has been said</a:t>
            </a:r>
            <a:br>
              <a:rPr lang="en-GB" dirty="0"/>
            </a:br>
            <a:r>
              <a:rPr lang="en-GB" dirty="0"/>
              <a:t>✓ Need instructions repeated or broken into smaller steps</a:t>
            </a:r>
            <a:br>
              <a:rPr lang="en-GB" dirty="0"/>
            </a:br>
            <a:r>
              <a:rPr lang="en-GB" dirty="0"/>
              <a:t>✓ Find it difficult to put their thoughts into words</a:t>
            </a:r>
            <a:br>
              <a:rPr lang="en-GB" dirty="0"/>
            </a:br>
            <a:r>
              <a:rPr lang="en-GB" dirty="0"/>
              <a:t>✓ Need extra time to answer a question</a:t>
            </a:r>
            <a:br>
              <a:rPr lang="en-GB" dirty="0"/>
            </a:br>
            <a:r>
              <a:rPr lang="en-GB" dirty="0"/>
              <a:t>✓ Speak very quickly or talk at length without recognising when others want to speak</a:t>
            </a:r>
            <a:br>
              <a:rPr lang="en-GB" dirty="0"/>
            </a:br>
            <a:r>
              <a:rPr lang="en-GB" dirty="0"/>
              <a:t>✓ Find conversational turn-taking difficult</a:t>
            </a:r>
            <a:br>
              <a:rPr lang="en-GB" dirty="0"/>
            </a:br>
            <a:r>
              <a:rPr lang="en-GB" dirty="0"/>
              <a:t>✓ Struggle to follow conversations in a busy classroom</a:t>
            </a:r>
          </a:p>
        </p:txBody>
      </p:sp>
      <p:sp>
        <p:nvSpPr>
          <p:cNvPr id="15" name="Rounded Rectangle 14"/>
          <p:cNvSpPr/>
          <p:nvPr/>
        </p:nvSpPr>
        <p:spPr>
          <a:xfrm>
            <a:off x="122251" y="6088711"/>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737782" y="6257441"/>
            <a:ext cx="9555480" cy="292608"/>
          </a:xfrm>
          <a:prstGeom prst="rect">
            <a:avLst/>
          </a:prstGeom>
          <a:noFill/>
        </p:spPr>
        <p:txBody>
          <a:bodyPr wrap="square" lIns="73152" tIns="36576" rIns="73152" bIns="36576">
            <a:spAutoFit/>
          </a:bodyPr>
          <a:lstStyle/>
          <a:p>
            <a:pPr>
              <a:defRPr sz="1350" b="1">
                <a:solidFill>
                  <a:srgbClr val="183558"/>
                </a:solidFill>
              </a:defRPr>
            </a:pPr>
            <a:r>
              <a:rPr lang="en-GB" sz="1350" b="1" dirty="0"/>
              <a:t>Communication is not only about speaking; it is about being able to understand, express yourself and feel understood</a:t>
            </a:r>
            <a:r>
              <a:rPr lang="en-GB" noProof="0" dirty="0"/>
              <a:t>.</a:t>
            </a:r>
          </a:p>
        </p:txBody>
      </p:sp>
      <p:sp>
        <p:nvSpPr>
          <p:cNvPr id="18" name="Freeform 5">
            <a:extLst>
              <a:ext uri="{FF2B5EF4-FFF2-40B4-BE49-F238E27FC236}">
                <a16:creationId xmlns:a16="http://schemas.microsoft.com/office/drawing/2014/main" id="{B49FCE02-97A8-78F7-8785-481B4580CE11}"/>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B40F5B48-DC54-E04C-131D-5E42219CA391}"/>
              </a:ext>
            </a:extLst>
          </p:cNvPr>
          <p:cNvPicPr>
            <a:picLocks noChangeAspect="1"/>
          </p:cNvPicPr>
          <p:nvPr/>
        </p:nvPicPr>
        <p:blipFill>
          <a:blip r:embed="rId4"/>
          <a:srcRect t="4813" b="3451"/>
          <a:stretch>
            <a:fillRect/>
          </a:stretch>
        </p:blipFill>
        <p:spPr>
          <a:xfrm>
            <a:off x="9402444" y="2173111"/>
            <a:ext cx="2667305" cy="441524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C0769-A8CB-1FC0-9C24-8F639936652A}"/>
            </a:ext>
          </a:extLst>
        </p:cNvPr>
        <p:cNvGrpSpPr/>
        <p:nvPr/>
      </p:nvGrpSpPr>
      <p:grpSpPr>
        <a:xfrm>
          <a:off x="0" y="0"/>
          <a:ext cx="0" cy="0"/>
          <a:chOff x="0" y="0"/>
          <a:chExt cx="0" cy="0"/>
        </a:xfrm>
      </p:grpSpPr>
      <p:sp>
        <p:nvSpPr>
          <p:cNvPr id="8" name="Rounded Rectangle 7">
            <a:extLst>
              <a:ext uri="{FF2B5EF4-FFF2-40B4-BE49-F238E27FC236}">
                <a16:creationId xmlns:a16="http://schemas.microsoft.com/office/drawing/2014/main" id="{515D2EFC-9097-22A9-A4DC-EE9561BC4977}"/>
              </a:ext>
            </a:extLst>
          </p:cNvPr>
          <p:cNvSpPr/>
          <p:nvPr/>
        </p:nvSpPr>
        <p:spPr>
          <a:xfrm>
            <a:off x="7321668" y="1615358"/>
            <a:ext cx="2862935" cy="3591787"/>
          </a:xfrm>
          <a:prstGeom prst="round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 name="Rectangle 1">
            <a:extLst>
              <a:ext uri="{FF2B5EF4-FFF2-40B4-BE49-F238E27FC236}">
                <a16:creationId xmlns:a16="http://schemas.microsoft.com/office/drawing/2014/main" id="{AA9C6D39-F566-4FDE-6767-3DBCD932B013}"/>
              </a:ext>
            </a:extLst>
          </p:cNvPr>
          <p:cNvSpPr/>
          <p:nvPr/>
        </p:nvSpPr>
        <p:spPr>
          <a:xfrm>
            <a:off x="10481807"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ADB69E90-FAFC-DFA1-78F5-36186B0DEDBD}"/>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934ADA30-285B-4F78-6EA6-56B8BB3A0529}"/>
              </a:ext>
            </a:extLst>
          </p:cNvPr>
          <p:cNvSpPr txBox="1"/>
          <p:nvPr/>
        </p:nvSpPr>
        <p:spPr>
          <a:xfrm>
            <a:off x="502920" y="256032"/>
            <a:ext cx="6170279" cy="523220"/>
          </a:xfrm>
          <a:prstGeom prst="rect">
            <a:avLst/>
          </a:prstGeom>
          <a:noFill/>
        </p:spPr>
        <p:txBody>
          <a:bodyPr wrap="none">
            <a:spAutoFit/>
          </a:bodyPr>
          <a:lstStyle/>
          <a:p>
            <a:pPr>
              <a:defRPr sz="2800" b="1">
                <a:solidFill>
                  <a:srgbClr val="183558"/>
                </a:solidFill>
              </a:defRPr>
            </a:pPr>
            <a:r>
              <a:rPr lang="en-GB" sz="2800" b="1" dirty="0"/>
              <a:t>ATTENTION &amp; EXECUTIVE FUNCTIONING</a:t>
            </a:r>
            <a:endParaRPr lang="en-GB" noProof="0" dirty="0"/>
          </a:p>
        </p:txBody>
      </p:sp>
      <p:sp>
        <p:nvSpPr>
          <p:cNvPr id="6" name="TextBox 5">
            <a:extLst>
              <a:ext uri="{FF2B5EF4-FFF2-40B4-BE49-F238E27FC236}">
                <a16:creationId xmlns:a16="http://schemas.microsoft.com/office/drawing/2014/main" id="{6700727D-25A3-12BD-2D33-28A6DFC60799}"/>
              </a:ext>
            </a:extLst>
          </p:cNvPr>
          <p:cNvSpPr txBox="1"/>
          <p:nvPr/>
        </p:nvSpPr>
        <p:spPr>
          <a:xfrm>
            <a:off x="530352" y="804672"/>
            <a:ext cx="3529556" cy="300082"/>
          </a:xfrm>
          <a:prstGeom prst="rect">
            <a:avLst/>
          </a:prstGeom>
          <a:noFill/>
        </p:spPr>
        <p:txBody>
          <a:bodyPr wrap="none">
            <a:spAutoFit/>
          </a:bodyPr>
          <a:lstStyle/>
          <a:p>
            <a:pPr>
              <a:defRPr sz="1350">
                <a:solidFill>
                  <a:srgbClr val="525E6E"/>
                </a:solidFill>
              </a:defRPr>
            </a:pPr>
            <a:r>
              <a:rPr lang="en-GB" sz="1350" dirty="0"/>
              <a:t>Helping children focus, organise and get started</a:t>
            </a:r>
            <a:endParaRPr lang="en-GB" noProof="0" dirty="0"/>
          </a:p>
        </p:txBody>
      </p:sp>
      <p:sp>
        <p:nvSpPr>
          <p:cNvPr id="7" name="Rounded Rectangle 6">
            <a:extLst>
              <a:ext uri="{FF2B5EF4-FFF2-40B4-BE49-F238E27FC236}">
                <a16:creationId xmlns:a16="http://schemas.microsoft.com/office/drawing/2014/main" id="{AA4C03FA-E8CF-7B7B-F054-249B51BD253F}"/>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9B58A025-DCAE-B3E2-91D4-678B5B69AB11}"/>
              </a:ext>
            </a:extLst>
          </p:cNvPr>
          <p:cNvSpPr txBox="1"/>
          <p:nvPr/>
        </p:nvSpPr>
        <p:spPr>
          <a:xfrm>
            <a:off x="7702674" y="2249233"/>
            <a:ext cx="2638932" cy="2043636"/>
          </a:xfrm>
          <a:prstGeom prst="rect">
            <a:avLst/>
          </a:prstGeom>
          <a:noFill/>
        </p:spPr>
        <p:txBody>
          <a:bodyPr wrap="square" lIns="73152" tIns="36576" rIns="73152" bIns="36576">
            <a:spAutoFit/>
          </a:bodyPr>
          <a:lstStyle/>
          <a:p>
            <a:r>
              <a:rPr lang="en-GB" sz="1600" b="1" dirty="0"/>
              <a:t>Instead of asking:</a:t>
            </a:r>
            <a:br>
              <a:rPr lang="en-GB" sz="1600" dirty="0"/>
            </a:br>
            <a:r>
              <a:rPr lang="en-GB" sz="1600" i="1" dirty="0"/>
              <a:t>"Why aren't they concentrating?“</a:t>
            </a:r>
          </a:p>
          <a:p>
            <a:endParaRPr lang="en-GB" sz="1600" dirty="0"/>
          </a:p>
          <a:p>
            <a:r>
              <a:rPr lang="en-GB" sz="1600" b="1" dirty="0"/>
              <a:t>Ask:</a:t>
            </a:r>
            <a:br>
              <a:rPr lang="en-GB" sz="1600" dirty="0"/>
            </a:br>
            <a:r>
              <a:rPr lang="en-GB" sz="1600" i="1" dirty="0"/>
              <a:t>"How can I make this task easier to follow and manage?"</a:t>
            </a:r>
            <a:endParaRPr lang="en-GB" sz="1600" dirty="0"/>
          </a:p>
        </p:txBody>
      </p:sp>
      <p:sp>
        <p:nvSpPr>
          <p:cNvPr id="13" name="Rounded Rectangle 12">
            <a:extLst>
              <a:ext uri="{FF2B5EF4-FFF2-40B4-BE49-F238E27FC236}">
                <a16:creationId xmlns:a16="http://schemas.microsoft.com/office/drawing/2014/main" id="{6FE25E02-FC9D-FA54-6651-34CFBE07086D}"/>
              </a:ext>
            </a:extLst>
          </p:cNvPr>
          <p:cNvSpPr/>
          <p:nvPr/>
        </p:nvSpPr>
        <p:spPr>
          <a:xfrm>
            <a:off x="497461" y="1374779"/>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5D963872-9852-36A7-FFEC-4EECCBF7A79B}"/>
              </a:ext>
            </a:extLst>
          </p:cNvPr>
          <p:cNvSpPr txBox="1"/>
          <p:nvPr/>
        </p:nvSpPr>
        <p:spPr>
          <a:xfrm>
            <a:off x="806568" y="2039907"/>
            <a:ext cx="6172200" cy="2782300"/>
          </a:xfrm>
          <a:prstGeom prst="rect">
            <a:avLst/>
          </a:prstGeom>
          <a:noFill/>
        </p:spPr>
        <p:txBody>
          <a:bodyPr wrap="square" lIns="109728" tIns="36576" rIns="73152" bIns="36576" anchor="t">
            <a:spAutoFit/>
          </a:bodyPr>
          <a:lstStyle/>
          <a:p>
            <a:r>
              <a:rPr lang="en-GB" sz="1600" b="1" dirty="0"/>
              <a:t>Some children with NF1 may:</a:t>
            </a:r>
          </a:p>
          <a:p>
            <a:endParaRPr lang="en-GB" sz="1600" dirty="0"/>
          </a:p>
          <a:p>
            <a:r>
              <a:rPr lang="en-GB" sz="1600" dirty="0"/>
              <a:t>✓ Become easily distracted</a:t>
            </a:r>
            <a:br>
              <a:rPr lang="en-GB" sz="1600" dirty="0"/>
            </a:br>
            <a:r>
              <a:rPr lang="en-GB" sz="1600" dirty="0"/>
              <a:t>✓ Forget instructions soon after hearing them</a:t>
            </a:r>
            <a:br>
              <a:rPr lang="en-GB" sz="1600" dirty="0"/>
            </a:br>
            <a:r>
              <a:rPr lang="en-GB" sz="1600" dirty="0"/>
              <a:t>✓ Find multi-step instructions difficult</a:t>
            </a:r>
            <a:br>
              <a:rPr lang="en-GB" sz="1600" dirty="0"/>
            </a:br>
            <a:r>
              <a:rPr lang="en-GB" sz="1600" dirty="0"/>
              <a:t>✓ Know what they need to do but need help to get started</a:t>
            </a:r>
            <a:br>
              <a:rPr lang="en-GB" sz="1600" dirty="0"/>
            </a:br>
            <a:r>
              <a:rPr lang="en-GB" sz="1600" dirty="0"/>
              <a:t>✓ Need prompting to begin a task independently</a:t>
            </a:r>
            <a:br>
              <a:rPr lang="en-GB" sz="1600" dirty="0"/>
            </a:br>
            <a:r>
              <a:rPr lang="en-GB" sz="1600" dirty="0"/>
              <a:t>✓ Lose equipment or forget what they need</a:t>
            </a:r>
            <a:br>
              <a:rPr lang="en-GB" sz="1600" dirty="0"/>
            </a:br>
            <a:r>
              <a:rPr lang="en-GB" sz="1600" dirty="0"/>
              <a:t>✓ Find changing between activities difficult</a:t>
            </a:r>
            <a:br>
              <a:rPr lang="en-GB" sz="1600" dirty="0"/>
            </a:br>
            <a:r>
              <a:rPr lang="en-GB" sz="1600" dirty="0"/>
              <a:t>✓ Start work but struggle to finish it</a:t>
            </a:r>
            <a:br>
              <a:rPr lang="en-GB" sz="1600" dirty="0"/>
            </a:br>
            <a:r>
              <a:rPr lang="en-GB" sz="1600" dirty="0"/>
              <a:t>✓ Become overwhelmed when given too much information at once</a:t>
            </a:r>
            <a:endParaRPr lang="en-GB" dirty="0">
              <a:ea typeface="Calibri"/>
              <a:cs typeface="Calibri"/>
            </a:endParaRPr>
          </a:p>
        </p:txBody>
      </p:sp>
      <p:sp>
        <p:nvSpPr>
          <p:cNvPr id="15" name="Rounded Rectangle 14">
            <a:extLst>
              <a:ext uri="{FF2B5EF4-FFF2-40B4-BE49-F238E27FC236}">
                <a16:creationId xmlns:a16="http://schemas.microsoft.com/office/drawing/2014/main" id="{4A52156B-6811-329B-9AB1-1A7FFEDA242F}"/>
              </a:ext>
            </a:extLst>
          </p:cNvPr>
          <p:cNvSpPr/>
          <p:nvPr/>
        </p:nvSpPr>
        <p:spPr>
          <a:xfrm>
            <a:off x="565332" y="5623560"/>
            <a:ext cx="10105425" cy="818025"/>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083E33F4-4DE7-A322-F7B3-6D496A1D944A}"/>
              </a:ext>
            </a:extLst>
          </p:cNvPr>
          <p:cNvSpPr txBox="1"/>
          <p:nvPr/>
        </p:nvSpPr>
        <p:spPr>
          <a:xfrm>
            <a:off x="822960" y="5737136"/>
            <a:ext cx="9555480" cy="489365"/>
          </a:xfrm>
          <a:prstGeom prst="rect">
            <a:avLst/>
          </a:prstGeom>
          <a:noFill/>
        </p:spPr>
        <p:txBody>
          <a:bodyPr wrap="square" lIns="73152" tIns="36576" rIns="73152" bIns="36576" anchor="t">
            <a:spAutoFit/>
          </a:bodyPr>
          <a:lstStyle/>
          <a:p>
            <a:pPr>
              <a:defRPr sz="1350" b="1">
                <a:solidFill>
                  <a:srgbClr val="183558"/>
                </a:solidFill>
              </a:defRPr>
            </a:pPr>
            <a:r>
              <a:rPr lang="en-GB" sz="1350" b="1" dirty="0"/>
              <a:t>What looks like not listening, carelessness or lack of effort may actually reflect difficulties with attention, memory or executive functioning.</a:t>
            </a:r>
            <a:endParaRPr lang="de-DE" dirty="0"/>
          </a:p>
        </p:txBody>
      </p:sp>
      <p:sp>
        <p:nvSpPr>
          <p:cNvPr id="18" name="Freeform 5">
            <a:extLst>
              <a:ext uri="{FF2B5EF4-FFF2-40B4-BE49-F238E27FC236}">
                <a16:creationId xmlns:a16="http://schemas.microsoft.com/office/drawing/2014/main" id="{94F4A572-15C0-2584-AD6B-29322DF2916A}"/>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9" name="Picture 8">
            <a:extLst>
              <a:ext uri="{FF2B5EF4-FFF2-40B4-BE49-F238E27FC236}">
                <a16:creationId xmlns:a16="http://schemas.microsoft.com/office/drawing/2014/main" id="{44668830-53A1-8EAC-F9BE-3F0D1202F61D}"/>
              </a:ext>
            </a:extLst>
          </p:cNvPr>
          <p:cNvPicPr>
            <a:picLocks noChangeAspect="1"/>
          </p:cNvPicPr>
          <p:nvPr/>
        </p:nvPicPr>
        <p:blipFill>
          <a:blip r:embed="rId4"/>
          <a:srcRect/>
          <a:stretch>
            <a:fillRect/>
          </a:stretch>
        </p:blipFill>
        <p:spPr>
          <a:xfrm>
            <a:off x="9005859" y="2039907"/>
            <a:ext cx="3627000" cy="4815933"/>
          </a:xfrm>
          <a:prstGeom prst="rect">
            <a:avLst/>
          </a:prstGeom>
        </p:spPr>
      </p:pic>
    </p:spTree>
    <p:extLst>
      <p:ext uri="{BB962C8B-B14F-4D97-AF65-F5344CB8AC3E}">
        <p14:creationId xmlns:p14="http://schemas.microsoft.com/office/powerpoint/2010/main" val="14606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4546245" cy="523220"/>
          </a:xfrm>
          <a:prstGeom prst="rect">
            <a:avLst/>
          </a:prstGeom>
          <a:noFill/>
        </p:spPr>
        <p:txBody>
          <a:bodyPr wrap="none">
            <a:spAutoFit/>
          </a:bodyPr>
          <a:lstStyle/>
          <a:p>
            <a:pPr>
              <a:defRPr sz="2800" b="1">
                <a:solidFill>
                  <a:srgbClr val="183558"/>
                </a:solidFill>
              </a:defRPr>
            </a:pPr>
            <a:r>
              <a:rPr lang="en-GB" sz="2800" b="1" dirty="0"/>
              <a:t>FINE &amp; GROSS MOTOR SKILLS</a:t>
            </a:r>
            <a:endParaRPr lang="en-GB" noProof="0" dirty="0"/>
          </a:p>
        </p:txBody>
      </p:sp>
      <p:sp>
        <p:nvSpPr>
          <p:cNvPr id="6" name="TextBox 5"/>
          <p:cNvSpPr txBox="1"/>
          <p:nvPr/>
        </p:nvSpPr>
        <p:spPr>
          <a:xfrm>
            <a:off x="530352" y="804672"/>
            <a:ext cx="4804905" cy="300082"/>
          </a:xfrm>
          <a:prstGeom prst="rect">
            <a:avLst/>
          </a:prstGeom>
          <a:noFill/>
        </p:spPr>
        <p:txBody>
          <a:bodyPr wrap="none">
            <a:spAutoFit/>
          </a:bodyPr>
          <a:lstStyle/>
          <a:p>
            <a:pPr>
              <a:defRPr sz="1350">
                <a:solidFill>
                  <a:srgbClr val="525E6E"/>
                </a:solidFill>
              </a:defRPr>
            </a:pPr>
            <a:r>
              <a:rPr lang="en-GB" sz="1350" dirty="0"/>
              <a:t>When movement and everyday school activities are more difficult</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406640" y="146304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TextBox 8"/>
          <p:cNvSpPr txBox="1"/>
          <p:nvPr/>
        </p:nvSpPr>
        <p:spPr>
          <a:xfrm>
            <a:off x="7595508" y="1908508"/>
            <a:ext cx="2440536" cy="2289858"/>
          </a:xfrm>
          <a:prstGeom prst="rect">
            <a:avLst/>
          </a:prstGeom>
          <a:noFill/>
        </p:spPr>
        <p:txBody>
          <a:bodyPr wrap="square" lIns="73152" tIns="36576" rIns="73152" bIns="36576">
            <a:spAutoFit/>
          </a:bodyPr>
          <a:lstStyle/>
          <a:p>
            <a:r>
              <a:rPr lang="en-GB" b="1" dirty="0"/>
              <a:t>Rather than asking:</a:t>
            </a:r>
            <a:br>
              <a:rPr lang="en-GB" dirty="0"/>
            </a:br>
            <a:r>
              <a:rPr lang="en-GB" i="1" dirty="0"/>
              <a:t>“Why are they struggling?”</a:t>
            </a:r>
          </a:p>
          <a:p>
            <a:endParaRPr lang="en-GB" dirty="0"/>
          </a:p>
          <a:p>
            <a:r>
              <a:rPr lang="en-GB" b="1" dirty="0"/>
              <a:t>Consider asking:</a:t>
            </a:r>
            <a:br>
              <a:rPr lang="en-GB" dirty="0"/>
            </a:br>
            <a:r>
              <a:rPr lang="en-GB" dirty="0"/>
              <a:t>“Is the activity physically harder for this child, and how could I adapt it?</a:t>
            </a:r>
          </a:p>
        </p:txBody>
      </p:sp>
      <p:sp>
        <p:nvSpPr>
          <p:cNvPr id="10" name="TextBox 9"/>
          <p:cNvSpPr txBox="1"/>
          <p:nvPr/>
        </p:nvSpPr>
        <p:spPr>
          <a:xfrm>
            <a:off x="8156448" y="2971800"/>
            <a:ext cx="2148840" cy="289310"/>
          </a:xfrm>
          <a:prstGeom prst="rect">
            <a:avLst/>
          </a:prstGeom>
          <a:noFill/>
        </p:spPr>
        <p:txBody>
          <a:bodyPr wrap="square" lIns="73152" tIns="36576" rIns="73152" bIns="36576">
            <a:spAutoFit/>
          </a:bodyPr>
          <a:lstStyle/>
          <a:p>
            <a:pPr algn="ctr">
              <a:defRPr sz="1400" b="0">
                <a:solidFill>
                  <a:srgbClr val="525E6E"/>
                </a:solidFill>
              </a:defRPr>
            </a:pPr>
            <a:r>
              <a:rPr lang="en-GB" noProof="0" dirty="0"/>
              <a:t>.</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472184"/>
            <a:ext cx="6172200" cy="4228850"/>
          </a:xfrm>
          <a:prstGeom prst="rect">
            <a:avLst/>
          </a:prstGeom>
          <a:noFill/>
        </p:spPr>
        <p:txBody>
          <a:bodyPr wrap="square" lIns="109728" tIns="36576" rIns="73152" bIns="36576">
            <a:spAutoFit/>
          </a:bodyPr>
          <a:lstStyle/>
          <a:p>
            <a:r>
              <a:rPr lang="en-GB" b="1" dirty="0"/>
              <a:t>Some children with NF1 may:</a:t>
            </a:r>
          </a:p>
          <a:p>
            <a:endParaRPr lang="en-GB" dirty="0"/>
          </a:p>
          <a:p>
            <a:r>
              <a:rPr lang="en-GB" dirty="0"/>
              <a:t>✓ Find pencil control, drawing or colouring difficult</a:t>
            </a:r>
            <a:br>
              <a:rPr lang="en-GB" dirty="0"/>
            </a:br>
            <a:r>
              <a:rPr lang="en-GB" dirty="0"/>
              <a:t>✓ Struggle with scissors or other small tools</a:t>
            </a:r>
            <a:br>
              <a:rPr lang="en-GB" dirty="0"/>
            </a:br>
            <a:r>
              <a:rPr lang="en-GB" dirty="0"/>
              <a:t>✓ Take longer with buttons, zips or getting dressed</a:t>
            </a:r>
            <a:br>
              <a:rPr lang="en-GB" dirty="0"/>
            </a:br>
            <a:r>
              <a:rPr lang="en-GB" dirty="0"/>
              <a:t>✓ Find running, jumping or hopping more difficult</a:t>
            </a:r>
            <a:br>
              <a:rPr lang="en-GB" dirty="0"/>
            </a:br>
            <a:r>
              <a:rPr lang="en-GB" dirty="0"/>
              <a:t>✓ Have difficulties with balance or coordination</a:t>
            </a:r>
            <a:br>
              <a:rPr lang="en-GB" dirty="0"/>
            </a:br>
            <a:r>
              <a:rPr lang="en-GB" dirty="0"/>
              <a:t>✓ Avoid climbing or some playground equipment</a:t>
            </a:r>
            <a:br>
              <a:rPr lang="en-GB" dirty="0"/>
            </a:br>
            <a:r>
              <a:rPr lang="en-GB" dirty="0"/>
              <a:t>✓ Tire more quickly during physical activities</a:t>
            </a:r>
            <a:br>
              <a:rPr lang="en-GB" dirty="0"/>
            </a:br>
            <a:r>
              <a:rPr lang="en-GB" dirty="0"/>
              <a:t>✓ Become frustrated when their body cannot keep up with what they want to do</a:t>
            </a:r>
          </a:p>
          <a:p>
            <a:r>
              <a:rPr lang="en-GB" dirty="0"/>
              <a:t>✓ Find using cutlery independently difficult</a:t>
            </a:r>
          </a:p>
          <a:p>
            <a:r>
              <a:rPr lang="en-GB" dirty="0"/>
              <a:t>✓ Tumours may sometimes cause pain, weakness or restrict movement, depending on where they are located</a:t>
            </a:r>
          </a:p>
          <a:p>
            <a:endParaRPr lang="en-GB" dirty="0"/>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685800" y="5669280"/>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Physical difficulties may be related to coordination, fatigue, pain or the effects of tumours. Adapt activities to help the child participate safely rather than assuming they are unwilling to join in.</a:t>
            </a:r>
            <a:endParaRPr lang="en-GB" noProof="0" dirty="0"/>
          </a:p>
        </p:txBody>
      </p:sp>
      <p:sp>
        <p:nvSpPr>
          <p:cNvPr id="18" name="Freeform 5">
            <a:extLst>
              <a:ext uri="{FF2B5EF4-FFF2-40B4-BE49-F238E27FC236}">
                <a16:creationId xmlns:a16="http://schemas.microsoft.com/office/drawing/2014/main" id="{E039AA7C-4C9F-0CD4-3FD7-4A7DA0F2DF6D}"/>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7" name="Picture 16">
            <a:extLst>
              <a:ext uri="{FF2B5EF4-FFF2-40B4-BE49-F238E27FC236}">
                <a16:creationId xmlns:a16="http://schemas.microsoft.com/office/drawing/2014/main" id="{23FFE793-7D29-2F40-C9CD-C682229DA9FC}"/>
              </a:ext>
            </a:extLst>
          </p:cNvPr>
          <p:cNvPicPr>
            <a:picLocks noChangeAspect="1"/>
          </p:cNvPicPr>
          <p:nvPr/>
        </p:nvPicPr>
        <p:blipFill>
          <a:blip r:embed="rId4"/>
          <a:srcRect/>
          <a:stretch>
            <a:fillRect/>
          </a:stretch>
        </p:blipFill>
        <p:spPr>
          <a:xfrm>
            <a:off x="8791548" y="1344149"/>
            <a:ext cx="3610872" cy="481449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3885166" cy="523220"/>
          </a:xfrm>
          <a:prstGeom prst="rect">
            <a:avLst/>
          </a:prstGeom>
          <a:noFill/>
        </p:spPr>
        <p:txBody>
          <a:bodyPr wrap="none">
            <a:spAutoFit/>
          </a:bodyPr>
          <a:lstStyle/>
          <a:p>
            <a:r>
              <a:rPr lang="en-GB" sz="2800" b="1" dirty="0"/>
              <a:t>FATIGUE, PAIN &amp; HEALTH</a:t>
            </a:r>
          </a:p>
        </p:txBody>
      </p:sp>
      <p:sp>
        <p:nvSpPr>
          <p:cNvPr id="6" name="TextBox 5"/>
          <p:cNvSpPr txBox="1"/>
          <p:nvPr/>
        </p:nvSpPr>
        <p:spPr>
          <a:xfrm>
            <a:off x="530352" y="804672"/>
            <a:ext cx="2489208" cy="300082"/>
          </a:xfrm>
          <a:prstGeom prst="rect">
            <a:avLst/>
          </a:prstGeom>
          <a:noFill/>
        </p:spPr>
        <p:txBody>
          <a:bodyPr wrap="none">
            <a:spAutoFit/>
          </a:bodyPr>
          <a:lstStyle/>
          <a:p>
            <a:pPr>
              <a:defRPr sz="1350">
                <a:solidFill>
                  <a:srgbClr val="525E6E"/>
                </a:solidFill>
              </a:defRPr>
            </a:pPr>
            <a:r>
              <a:rPr lang="en-GB" sz="1350" dirty="0"/>
              <a:t>When NF1 affects the school day</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407144"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7543800" y="1672330"/>
            <a:ext cx="2148840" cy="2043636"/>
          </a:xfrm>
          <a:prstGeom prst="rect">
            <a:avLst/>
          </a:prstGeom>
          <a:noFill/>
        </p:spPr>
        <p:txBody>
          <a:bodyPr wrap="square" lIns="73152" tIns="36576" rIns="73152" bIns="36576">
            <a:spAutoFit/>
          </a:bodyPr>
          <a:lstStyle/>
          <a:p>
            <a:r>
              <a:rPr lang="en-GB" sz="1600" b="1" dirty="0"/>
              <a:t>Instead of asking:</a:t>
            </a:r>
            <a:br>
              <a:rPr lang="en-GB" sz="1600" dirty="0"/>
            </a:br>
            <a:r>
              <a:rPr lang="en-GB" sz="1600" i="1" dirty="0"/>
              <a:t>"Why can't they keep up today?“</a:t>
            </a:r>
          </a:p>
          <a:p>
            <a:endParaRPr lang="en-GB" sz="1600" dirty="0"/>
          </a:p>
          <a:p>
            <a:r>
              <a:rPr lang="en-GB" sz="1600" b="1" dirty="0"/>
              <a:t>Ask:</a:t>
            </a:r>
            <a:br>
              <a:rPr lang="en-GB" sz="1600" dirty="0"/>
            </a:br>
            <a:r>
              <a:rPr lang="en-GB" sz="1600" i="1" dirty="0"/>
              <a:t>"Could fatigue, pain or their health be affecting them today?"</a:t>
            </a:r>
            <a:endParaRPr lang="en-GB" sz="160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2843855"/>
          </a:xfrm>
          <a:prstGeom prst="rect">
            <a:avLst/>
          </a:prstGeom>
          <a:noFill/>
        </p:spPr>
        <p:txBody>
          <a:bodyPr wrap="square" lIns="109728" tIns="36576" rIns="73152" bIns="36576">
            <a:spAutoFit/>
          </a:bodyPr>
          <a:lstStyle/>
          <a:p>
            <a:r>
              <a:rPr lang="en-GB" b="1" dirty="0"/>
              <a:t>Some children with NF1 may:</a:t>
            </a:r>
          </a:p>
          <a:p>
            <a:endParaRPr lang="en-GB" b="1" dirty="0"/>
          </a:p>
          <a:p>
            <a:r>
              <a:rPr lang="en-GB" dirty="0"/>
              <a:t>✓ Tire more quickly than their classmates</a:t>
            </a:r>
            <a:br>
              <a:rPr lang="en-GB" dirty="0"/>
            </a:br>
            <a:r>
              <a:rPr lang="en-GB" dirty="0"/>
              <a:t>✓ Experience pain or headaches</a:t>
            </a:r>
            <a:br>
              <a:rPr lang="en-GB" dirty="0"/>
            </a:br>
            <a:r>
              <a:rPr lang="en-GB" dirty="0"/>
              <a:t>✓ Have difficulties sleeping</a:t>
            </a:r>
            <a:br>
              <a:rPr lang="en-GB" dirty="0"/>
            </a:br>
            <a:r>
              <a:rPr lang="en-GB" dirty="0"/>
              <a:t>✓ Have days when concentration is much harder</a:t>
            </a:r>
            <a:br>
              <a:rPr lang="en-GB" dirty="0"/>
            </a:br>
            <a:r>
              <a:rPr lang="en-GB" dirty="0"/>
              <a:t>✓ Need rest or movement breaks</a:t>
            </a:r>
            <a:br>
              <a:rPr lang="en-GB" dirty="0"/>
            </a:br>
            <a:r>
              <a:rPr lang="en-GB" dirty="0"/>
              <a:t>✓ Attend regular hospital appointments</a:t>
            </a:r>
            <a:br>
              <a:rPr lang="en-GB" dirty="0"/>
            </a:br>
            <a:r>
              <a:rPr lang="en-GB" dirty="0"/>
              <a:t>✓ Need time away from school for investigations or treatment</a:t>
            </a:r>
            <a:br>
              <a:rPr lang="en-GB" dirty="0"/>
            </a:br>
            <a:r>
              <a:rPr lang="en-GB" dirty="0"/>
              <a:t>✓ Find returning after an absence difficult</a:t>
            </a:r>
          </a:p>
        </p:txBody>
      </p:sp>
      <p:sp>
        <p:nvSpPr>
          <p:cNvPr id="15" name="Rounded Rectangle 14"/>
          <p:cNvSpPr/>
          <p:nvPr/>
        </p:nvSpPr>
        <p:spPr>
          <a:xfrm>
            <a:off x="594360" y="5657751"/>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A child's needs can vary from day to day. Flexibility allows them to continue learning without having to push through pain or fatigue..</a:t>
            </a:r>
            <a:endParaRPr lang="en-GB" noProof="0" dirty="0"/>
          </a:p>
        </p:txBody>
      </p:sp>
      <p:sp>
        <p:nvSpPr>
          <p:cNvPr id="18" name="Freeform 5">
            <a:extLst>
              <a:ext uri="{FF2B5EF4-FFF2-40B4-BE49-F238E27FC236}">
                <a16:creationId xmlns:a16="http://schemas.microsoft.com/office/drawing/2014/main" id="{2C1223E5-F742-ABF6-0611-D0155AEA31C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4" name="Picture 3" descr="No photo description available.">
            <a:extLst>
              <a:ext uri="{FF2B5EF4-FFF2-40B4-BE49-F238E27FC236}">
                <a16:creationId xmlns:a16="http://schemas.microsoft.com/office/drawing/2014/main" id="{8D87FC9C-D4E1-8D1B-AF09-B151C73D9849}"/>
              </a:ext>
            </a:extLst>
          </p:cNvPr>
          <p:cNvPicPr>
            <a:picLocks noChangeAspect="1"/>
          </p:cNvPicPr>
          <p:nvPr/>
        </p:nvPicPr>
        <p:blipFill>
          <a:blip r:embed="rId4"/>
          <a:srcRect/>
          <a:stretch>
            <a:fillRect/>
          </a:stretch>
        </p:blipFill>
        <p:spPr>
          <a:xfrm>
            <a:off x="9017816" y="1104754"/>
            <a:ext cx="3417200" cy="45562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5255862" cy="523220"/>
          </a:xfrm>
          <a:prstGeom prst="rect">
            <a:avLst/>
          </a:prstGeom>
          <a:noFill/>
        </p:spPr>
        <p:txBody>
          <a:bodyPr wrap="none">
            <a:spAutoFit/>
          </a:bodyPr>
          <a:lstStyle/>
          <a:p>
            <a:pPr>
              <a:defRPr sz="2800" b="1">
                <a:solidFill>
                  <a:srgbClr val="183558"/>
                </a:solidFill>
              </a:defRPr>
            </a:pPr>
            <a:r>
              <a:rPr lang="en-GB" sz="2800" b="1" dirty="0"/>
              <a:t>MISSING SCHOOL &amp; CATCHING UP</a:t>
            </a:r>
            <a:endParaRPr lang="en-GB" noProof="0" dirty="0"/>
          </a:p>
        </p:txBody>
      </p:sp>
      <p:sp>
        <p:nvSpPr>
          <p:cNvPr id="6" name="TextBox 5"/>
          <p:cNvSpPr txBox="1"/>
          <p:nvPr/>
        </p:nvSpPr>
        <p:spPr>
          <a:xfrm>
            <a:off x="530352" y="804672"/>
            <a:ext cx="2998000" cy="300082"/>
          </a:xfrm>
          <a:prstGeom prst="rect">
            <a:avLst/>
          </a:prstGeom>
          <a:noFill/>
        </p:spPr>
        <p:txBody>
          <a:bodyPr wrap="none">
            <a:spAutoFit/>
          </a:bodyPr>
          <a:lstStyle/>
          <a:p>
            <a:pPr>
              <a:defRPr sz="1350">
                <a:solidFill>
                  <a:srgbClr val="525E6E"/>
                </a:solidFill>
              </a:defRPr>
            </a:pPr>
            <a:r>
              <a:rPr lang="en-GB" sz="1350" dirty="0"/>
              <a:t>Absence may only be part of the picture</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452360" y="1336782"/>
            <a:ext cx="3989567" cy="4458755"/>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7698408" y="2226796"/>
            <a:ext cx="2148840" cy="2289858"/>
          </a:xfrm>
          <a:prstGeom prst="rect">
            <a:avLst/>
          </a:prstGeom>
          <a:noFill/>
        </p:spPr>
        <p:txBody>
          <a:bodyPr wrap="square" lIns="73152" tIns="36576" rIns="73152" bIns="36576">
            <a:spAutoFit/>
          </a:bodyPr>
          <a:lstStyle/>
          <a:p>
            <a:r>
              <a:rPr lang="en-GB" sz="1600" b="1" dirty="0"/>
              <a:t>Instead of saying:</a:t>
            </a:r>
            <a:br>
              <a:rPr lang="en-GB" sz="1600" dirty="0"/>
            </a:br>
            <a:r>
              <a:rPr lang="en-GB" sz="1600" i="1" dirty="0"/>
              <a:t>"You just need to catch up.“</a:t>
            </a:r>
          </a:p>
          <a:p>
            <a:endParaRPr lang="en-GB" sz="1600" dirty="0"/>
          </a:p>
          <a:p>
            <a:r>
              <a:rPr lang="en-GB" sz="1600" b="1" dirty="0"/>
              <a:t>Ask:</a:t>
            </a:r>
            <a:br>
              <a:rPr lang="en-GB" sz="1600" dirty="0"/>
            </a:br>
            <a:r>
              <a:rPr lang="en-GB" sz="1600" i="1" dirty="0"/>
              <a:t>"What have you missed, and what support will help you understand it?"</a:t>
            </a:r>
            <a:endParaRPr lang="en-GB" sz="160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2842830"/>
          </a:xfrm>
          <a:prstGeom prst="rect">
            <a:avLst/>
          </a:prstGeom>
          <a:noFill/>
        </p:spPr>
        <p:txBody>
          <a:bodyPr wrap="square" lIns="109728" tIns="36576" rIns="73152" bIns="36576">
            <a:spAutoFit/>
          </a:bodyPr>
          <a:lstStyle/>
          <a:p>
            <a:pPr>
              <a:spcAft>
                <a:spcPts val="400"/>
              </a:spcAft>
              <a:defRPr sz="1460">
                <a:solidFill>
                  <a:srgbClr val="525E6E"/>
                </a:solidFill>
              </a:defRPr>
            </a:pPr>
            <a:endParaRPr lang="en-GB" noProof="0" dirty="0"/>
          </a:p>
          <a:p>
            <a:r>
              <a:rPr lang="en-GB" b="1" dirty="0"/>
              <a:t>A child with NF1 may:</a:t>
            </a:r>
          </a:p>
          <a:p>
            <a:r>
              <a:rPr lang="en-GB" dirty="0"/>
              <a:t>✓ Miss school for appointments, scans or treatment</a:t>
            </a:r>
            <a:br>
              <a:rPr lang="en-GB" dirty="0"/>
            </a:br>
            <a:r>
              <a:rPr lang="en-GB" dirty="0"/>
              <a:t>✓ Return tired after hospital visits</a:t>
            </a:r>
            <a:br>
              <a:rPr lang="en-GB" dirty="0"/>
            </a:br>
            <a:r>
              <a:rPr lang="en-GB" dirty="0"/>
              <a:t>✓ Miss important building blocks of learning</a:t>
            </a:r>
            <a:br>
              <a:rPr lang="en-GB" dirty="0"/>
            </a:br>
            <a:r>
              <a:rPr lang="en-GB" dirty="0"/>
              <a:t>✓ Feel overwhelmed by a pile of catch-up work</a:t>
            </a:r>
            <a:br>
              <a:rPr lang="en-GB" dirty="0"/>
            </a:br>
            <a:r>
              <a:rPr lang="en-GB" dirty="0"/>
              <a:t>✓ Need key concepts retaught rather than simply being given missed worksheets</a:t>
            </a:r>
            <a:br>
              <a:rPr lang="en-GB" dirty="0"/>
            </a:br>
            <a:r>
              <a:rPr lang="en-GB" dirty="0"/>
              <a:t>✓ Have underlying learning differences as well as absence</a:t>
            </a:r>
            <a:br>
              <a:rPr lang="en-GB" dirty="0"/>
            </a:br>
            <a:r>
              <a:rPr lang="en-GB" dirty="0"/>
              <a:t>✓ Need additional time and support to consolidate learning</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More work is not always the answer. Prioritise essential learning and make sure the child understands it before expecting them to move on.</a:t>
            </a:r>
            <a:endParaRPr lang="en-GB" noProof="0" dirty="0"/>
          </a:p>
        </p:txBody>
      </p:sp>
      <p:sp>
        <p:nvSpPr>
          <p:cNvPr id="18" name="Freeform 5">
            <a:extLst>
              <a:ext uri="{FF2B5EF4-FFF2-40B4-BE49-F238E27FC236}">
                <a16:creationId xmlns:a16="http://schemas.microsoft.com/office/drawing/2014/main" id="{FB03B1B8-7D39-11B9-5E65-F3B35C6A223C}"/>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2" name="Picture 11">
            <a:extLst>
              <a:ext uri="{FF2B5EF4-FFF2-40B4-BE49-F238E27FC236}">
                <a16:creationId xmlns:a16="http://schemas.microsoft.com/office/drawing/2014/main" id="{DC055C68-D313-CFDA-79EF-0CC779FA645B}"/>
              </a:ext>
            </a:extLst>
          </p:cNvPr>
          <p:cNvPicPr>
            <a:picLocks noChangeAspect="1"/>
          </p:cNvPicPr>
          <p:nvPr/>
        </p:nvPicPr>
        <p:blipFill>
          <a:blip r:embed="rId4"/>
          <a:srcRect/>
          <a:stretch>
            <a:fillRect/>
          </a:stretch>
        </p:blipFill>
        <p:spPr>
          <a:xfrm>
            <a:off x="7617792" y="1967388"/>
            <a:ext cx="6555408" cy="368741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4249048" cy="523220"/>
          </a:xfrm>
          <a:prstGeom prst="rect">
            <a:avLst/>
          </a:prstGeom>
          <a:noFill/>
        </p:spPr>
        <p:txBody>
          <a:bodyPr wrap="none">
            <a:spAutoFit/>
          </a:bodyPr>
          <a:lstStyle/>
          <a:p>
            <a:pPr>
              <a:defRPr sz="2800" b="1">
                <a:solidFill>
                  <a:srgbClr val="183558"/>
                </a:solidFill>
              </a:defRPr>
            </a:pPr>
            <a:r>
              <a:rPr lang="en-GB" sz="2800" b="1" dirty="0"/>
              <a:t>ATTENDANCE &amp; INCLUSION</a:t>
            </a:r>
            <a:endParaRPr lang="en-GB" noProof="0" dirty="0"/>
          </a:p>
        </p:txBody>
      </p:sp>
      <p:sp>
        <p:nvSpPr>
          <p:cNvPr id="6" name="TextBox 5"/>
          <p:cNvSpPr txBox="1"/>
          <p:nvPr/>
        </p:nvSpPr>
        <p:spPr>
          <a:xfrm>
            <a:off x="530352" y="804672"/>
            <a:ext cx="2317750" cy="300082"/>
          </a:xfrm>
          <a:prstGeom prst="rect">
            <a:avLst/>
          </a:prstGeom>
          <a:noFill/>
        </p:spPr>
        <p:txBody>
          <a:bodyPr wrap="none">
            <a:spAutoFit/>
          </a:bodyPr>
          <a:lstStyle/>
          <a:p>
            <a:pPr>
              <a:defRPr sz="1350">
                <a:solidFill>
                  <a:srgbClr val="525E6E"/>
                </a:solidFill>
              </a:defRPr>
            </a:pPr>
            <a:r>
              <a:rPr lang="en-GB" sz="1350" dirty="0"/>
              <a:t>When absence is unavoidable.</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416593" y="1249921"/>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7749782" y="1910580"/>
            <a:ext cx="2148840" cy="2536079"/>
          </a:xfrm>
          <a:prstGeom prst="rect">
            <a:avLst/>
          </a:prstGeom>
          <a:noFill/>
        </p:spPr>
        <p:txBody>
          <a:bodyPr wrap="square" lIns="73152" tIns="36576" rIns="73152" bIns="36576">
            <a:spAutoFit/>
          </a:bodyPr>
          <a:lstStyle/>
          <a:p>
            <a:r>
              <a:rPr lang="en-GB" sz="1600" b="1" dirty="0"/>
              <a:t>Instead of asking:</a:t>
            </a:r>
            <a:br>
              <a:rPr lang="en-GB" sz="1600" dirty="0"/>
            </a:br>
            <a:r>
              <a:rPr lang="en-GB" sz="1600" i="1" dirty="0"/>
              <a:t>"How can we reward 100% attendance?“</a:t>
            </a:r>
          </a:p>
          <a:p>
            <a:endParaRPr lang="en-GB" sz="1600" dirty="0"/>
          </a:p>
          <a:p>
            <a:r>
              <a:rPr lang="en-GB" sz="1600" b="1" dirty="0"/>
              <a:t>Consider asking:</a:t>
            </a:r>
            <a:br>
              <a:rPr lang="en-GB" sz="1600" dirty="0"/>
            </a:br>
            <a:r>
              <a:rPr lang="en-GB" sz="1600" dirty="0"/>
              <a:t>"How can we recognise commitment and effort in a way that every child has a fair opportunity to achieve?"</a:t>
            </a:r>
          </a:p>
        </p:txBody>
      </p:sp>
      <p:sp>
        <p:nvSpPr>
          <p:cNvPr id="13" name="Rounded Rectangle 12"/>
          <p:cNvSpPr/>
          <p:nvPr/>
        </p:nvSpPr>
        <p:spPr>
          <a:xfrm>
            <a:off x="594360" y="120902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914400" y="1232994"/>
            <a:ext cx="6172200" cy="4228850"/>
          </a:xfrm>
          <a:prstGeom prst="rect">
            <a:avLst/>
          </a:prstGeom>
          <a:noFill/>
        </p:spPr>
        <p:txBody>
          <a:bodyPr wrap="square" lIns="109728" tIns="36576" rIns="73152" bIns="36576">
            <a:spAutoFit/>
          </a:bodyPr>
          <a:lstStyle/>
          <a:p>
            <a:r>
              <a:rPr lang="en-GB" b="1" dirty="0"/>
              <a:t>For some children with NF1:</a:t>
            </a:r>
          </a:p>
          <a:p>
            <a:r>
              <a:rPr lang="en-GB" dirty="0"/>
              <a:t>✓ Hospital appointments, scans and treatment may mean unavoidable absence</a:t>
            </a:r>
            <a:br>
              <a:rPr lang="en-GB" dirty="0"/>
            </a:br>
            <a:r>
              <a:rPr lang="en-GB" dirty="0"/>
              <a:t>✓ They may need time away from school for surgery or recovery</a:t>
            </a:r>
            <a:br>
              <a:rPr lang="en-GB" dirty="0"/>
            </a:br>
            <a:r>
              <a:rPr lang="en-GB" dirty="0"/>
              <a:t>✓ Some children may already worry about falling behind their classmates</a:t>
            </a:r>
            <a:br>
              <a:rPr lang="en-GB" dirty="0"/>
            </a:br>
            <a:r>
              <a:rPr lang="en-GB" dirty="0"/>
              <a:t>✓ They may work extremely hard to keep up despite their health needs</a:t>
            </a:r>
            <a:br>
              <a:rPr lang="en-GB" dirty="0"/>
            </a:br>
            <a:r>
              <a:rPr lang="en-GB" dirty="0"/>
              <a:t>✓ 100% attendance awards can exclude them for circumstances completely outside their control</a:t>
            </a:r>
            <a:br>
              <a:rPr lang="en-GB" dirty="0"/>
            </a:br>
            <a:r>
              <a:rPr lang="en-GB" dirty="0"/>
              <a:t>✓ Watching classmates receive recognition they can never achieve may leave them feeling disappointed or different</a:t>
            </a:r>
            <a:br>
              <a:rPr lang="en-GB" dirty="0"/>
            </a:br>
            <a:r>
              <a:rPr lang="en-GB" dirty="0"/>
              <a:t>✓ It can unintentionally send the message that simply being present is valued more highly than the effort they make when they are able to attend</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A child should never feel that their medical condition makes them less deserving of recognition. Celebrate effort, progress and engagement — things every child has the opportunity to achieve.</a:t>
            </a:r>
            <a:endParaRPr lang="en-GB" noProof="0" dirty="0"/>
          </a:p>
        </p:txBody>
      </p:sp>
      <p:sp>
        <p:nvSpPr>
          <p:cNvPr id="18" name="Freeform 5">
            <a:extLst>
              <a:ext uri="{FF2B5EF4-FFF2-40B4-BE49-F238E27FC236}">
                <a16:creationId xmlns:a16="http://schemas.microsoft.com/office/drawing/2014/main" id="{03D19E29-2822-DD36-B1B6-3B173D55575B}"/>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916E7B3E-FFF4-65D9-C466-9DE58B8371B4}"/>
              </a:ext>
            </a:extLst>
          </p:cNvPr>
          <p:cNvPicPr>
            <a:picLocks noChangeAspect="1"/>
          </p:cNvPicPr>
          <p:nvPr/>
        </p:nvPicPr>
        <p:blipFill>
          <a:blip r:embed="rId4"/>
          <a:srcRect/>
          <a:stretch>
            <a:fillRect/>
          </a:stretch>
        </p:blipFill>
        <p:spPr>
          <a:xfrm>
            <a:off x="9715742" y="2061093"/>
            <a:ext cx="2788436" cy="37179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26B3A-3DE4-8FB1-E7C8-B882164BAB6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9F25EBD-5F1F-038E-2DD0-B136133DC519}"/>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24783BAD-341A-D1EA-BCD6-E2EDB8038678}"/>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D1AF2F77-2058-5EDA-14FD-D3C4470EBC16}"/>
              </a:ext>
            </a:extLst>
          </p:cNvPr>
          <p:cNvSpPr txBox="1"/>
          <p:nvPr/>
        </p:nvSpPr>
        <p:spPr>
          <a:xfrm>
            <a:off x="502920" y="256032"/>
            <a:ext cx="6707798" cy="523220"/>
          </a:xfrm>
          <a:prstGeom prst="rect">
            <a:avLst/>
          </a:prstGeom>
          <a:noFill/>
        </p:spPr>
        <p:txBody>
          <a:bodyPr wrap="none">
            <a:spAutoFit/>
          </a:bodyPr>
          <a:lstStyle/>
          <a:p>
            <a:pPr>
              <a:defRPr sz="2800" b="1">
                <a:solidFill>
                  <a:srgbClr val="183558"/>
                </a:solidFill>
              </a:defRPr>
            </a:pPr>
            <a:r>
              <a:rPr lang="en-GB" sz="2800" b="1" dirty="0"/>
              <a:t>VISIBLE DIFFERENCES &amp; PHYSICAL CHANGES</a:t>
            </a:r>
            <a:endParaRPr lang="en-GB" noProof="0" dirty="0"/>
          </a:p>
        </p:txBody>
      </p:sp>
      <p:sp>
        <p:nvSpPr>
          <p:cNvPr id="6" name="TextBox 5">
            <a:extLst>
              <a:ext uri="{FF2B5EF4-FFF2-40B4-BE49-F238E27FC236}">
                <a16:creationId xmlns:a16="http://schemas.microsoft.com/office/drawing/2014/main" id="{2DC9E89D-CE8F-10D1-B68B-40DE9FCFB6E4}"/>
              </a:ext>
            </a:extLst>
          </p:cNvPr>
          <p:cNvSpPr txBox="1"/>
          <p:nvPr/>
        </p:nvSpPr>
        <p:spPr>
          <a:xfrm>
            <a:off x="530352" y="804672"/>
            <a:ext cx="4061881" cy="300082"/>
          </a:xfrm>
          <a:prstGeom prst="rect">
            <a:avLst/>
          </a:prstGeom>
          <a:noFill/>
        </p:spPr>
        <p:txBody>
          <a:bodyPr wrap="none">
            <a:spAutoFit/>
          </a:bodyPr>
          <a:lstStyle/>
          <a:p>
            <a:pPr>
              <a:defRPr sz="1350">
                <a:solidFill>
                  <a:srgbClr val="525E6E"/>
                </a:solidFill>
              </a:defRPr>
            </a:pPr>
            <a:r>
              <a:rPr lang="en-GB" sz="1350" dirty="0"/>
              <a:t>Helping children feel accepted, confident and included.</a:t>
            </a:r>
            <a:endParaRPr lang="en-GB" noProof="0" dirty="0"/>
          </a:p>
        </p:txBody>
      </p:sp>
      <p:sp>
        <p:nvSpPr>
          <p:cNvPr id="7" name="Rounded Rectangle 6">
            <a:extLst>
              <a:ext uri="{FF2B5EF4-FFF2-40B4-BE49-F238E27FC236}">
                <a16:creationId xmlns:a16="http://schemas.microsoft.com/office/drawing/2014/main" id="{D9C52DD0-6C3F-5D2C-D722-130BB3D15EB3}"/>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33116755-F1B3-F292-E05E-0B919453E888}"/>
              </a:ext>
            </a:extLst>
          </p:cNvPr>
          <p:cNvSpPr/>
          <p:nvPr/>
        </p:nvSpPr>
        <p:spPr>
          <a:xfrm>
            <a:off x="7100157" y="1360352"/>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DD51AEAF-0E8B-1461-ACD4-841EDF967A24}"/>
              </a:ext>
            </a:extLst>
          </p:cNvPr>
          <p:cNvSpPr txBox="1"/>
          <p:nvPr/>
        </p:nvSpPr>
        <p:spPr>
          <a:xfrm>
            <a:off x="7282773" y="1971657"/>
            <a:ext cx="2148840" cy="3274743"/>
          </a:xfrm>
          <a:prstGeom prst="rect">
            <a:avLst/>
          </a:prstGeom>
          <a:noFill/>
        </p:spPr>
        <p:txBody>
          <a:bodyPr wrap="square" lIns="73152" tIns="36576" rIns="73152" bIns="36576">
            <a:spAutoFit/>
          </a:bodyPr>
          <a:lstStyle/>
          <a:p>
            <a:r>
              <a:rPr lang="en-GB" sz="1600" b="1" dirty="0"/>
              <a:t>Helping classmates understand</a:t>
            </a:r>
          </a:p>
          <a:p>
            <a:endParaRPr lang="en-GB" sz="1600" b="1" dirty="0"/>
          </a:p>
          <a:p>
            <a:r>
              <a:rPr lang="en-GB" sz="1600" dirty="0"/>
              <a:t>With the child and parent/carer’s permission, consider a class discussion or school assembly to explain NF1 in an age-appropriate way. Childhood Tumour Trust has resources available to help schools do this.</a:t>
            </a:r>
          </a:p>
        </p:txBody>
      </p:sp>
      <p:sp>
        <p:nvSpPr>
          <p:cNvPr id="13" name="Rounded Rectangle 12">
            <a:extLst>
              <a:ext uri="{FF2B5EF4-FFF2-40B4-BE49-F238E27FC236}">
                <a16:creationId xmlns:a16="http://schemas.microsoft.com/office/drawing/2014/main" id="{FA020FEF-2939-D4F0-1202-D82E977BCBED}"/>
              </a:ext>
            </a:extLst>
          </p:cNvPr>
          <p:cNvSpPr/>
          <p:nvPr/>
        </p:nvSpPr>
        <p:spPr>
          <a:xfrm>
            <a:off x="91440" y="1326830"/>
            <a:ext cx="6720840" cy="4505849"/>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AD352745-8222-6F00-0258-112DE98D00E9}"/>
              </a:ext>
            </a:extLst>
          </p:cNvPr>
          <p:cNvSpPr txBox="1"/>
          <p:nvPr/>
        </p:nvSpPr>
        <p:spPr>
          <a:xfrm>
            <a:off x="221813" y="1356103"/>
            <a:ext cx="6172200" cy="4505849"/>
          </a:xfrm>
          <a:prstGeom prst="rect">
            <a:avLst/>
          </a:prstGeom>
          <a:noFill/>
        </p:spPr>
        <p:txBody>
          <a:bodyPr wrap="square" lIns="109728" tIns="36576" rIns="73152" bIns="36576">
            <a:spAutoFit/>
          </a:bodyPr>
          <a:lstStyle/>
          <a:p>
            <a:r>
              <a:rPr lang="en-GB" b="1" dirty="0"/>
              <a:t>A child with NF1 may:</a:t>
            </a:r>
          </a:p>
          <a:p>
            <a:r>
              <a:rPr lang="en-GB" dirty="0"/>
              <a:t>✓ Have café-au-lait marks that are noticeable to others</a:t>
            </a:r>
            <a:br>
              <a:rPr lang="en-GB" dirty="0"/>
            </a:br>
            <a:r>
              <a:rPr lang="en-GB" dirty="0"/>
              <a:t>✓ Have visible neurofibromas or a plexiform neurofibroma</a:t>
            </a:r>
            <a:br>
              <a:rPr lang="en-GB" dirty="0"/>
            </a:br>
            <a:r>
              <a:rPr lang="en-GB" dirty="0"/>
              <a:t>✓ Have differences in their face, body or limbs related to NF1</a:t>
            </a:r>
            <a:br>
              <a:rPr lang="en-GB" dirty="0"/>
            </a:br>
            <a:r>
              <a:rPr lang="en-GB" dirty="0"/>
              <a:t>✓ Have scarring following surgery or treatment</a:t>
            </a:r>
            <a:br>
              <a:rPr lang="en-GB" dirty="0"/>
            </a:br>
            <a:r>
              <a:rPr lang="en-GB" dirty="0"/>
              <a:t>✓ Have had an amputation because of complications associated with NF1</a:t>
            </a:r>
            <a:br>
              <a:rPr lang="en-GB" dirty="0"/>
            </a:br>
            <a:r>
              <a:rPr lang="en-GB" dirty="0"/>
              <a:t>✓ Wear a back brace because of spinal problems such as scoliosis</a:t>
            </a:r>
            <a:br>
              <a:rPr lang="en-GB" dirty="0"/>
            </a:br>
            <a:r>
              <a:rPr lang="en-GB" dirty="0"/>
              <a:t>✓ Wear specialist footwear or orthotics because of bone or mobility problems</a:t>
            </a:r>
            <a:br>
              <a:rPr lang="en-GB" dirty="0"/>
            </a:br>
            <a:r>
              <a:rPr lang="en-GB" dirty="0"/>
              <a:t>✓ Have reduced vision or, in some cases, significant sight loss or blindness</a:t>
            </a:r>
            <a:br>
              <a:rPr lang="en-GB" dirty="0"/>
            </a:br>
            <a:r>
              <a:rPr lang="en-GB" dirty="0"/>
              <a:t>✓ Experience staring, questions, comments or exclusion because they look different</a:t>
            </a:r>
            <a:br>
              <a:rPr lang="en-GB" dirty="0"/>
            </a:br>
            <a:r>
              <a:rPr lang="en-GB" dirty="0"/>
              <a:t>✓ Feel self-conscious or worry about being treated differently</a:t>
            </a:r>
          </a:p>
        </p:txBody>
      </p:sp>
      <p:sp>
        <p:nvSpPr>
          <p:cNvPr id="15" name="Rounded Rectangle 14">
            <a:extLst>
              <a:ext uri="{FF2B5EF4-FFF2-40B4-BE49-F238E27FC236}">
                <a16:creationId xmlns:a16="http://schemas.microsoft.com/office/drawing/2014/main" id="{03962C27-AE03-4BE6-AB61-B07356CEA306}"/>
              </a:ext>
            </a:extLst>
          </p:cNvPr>
          <p:cNvSpPr/>
          <p:nvPr/>
        </p:nvSpPr>
        <p:spPr>
          <a:xfrm>
            <a:off x="304688" y="6161104"/>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1FB75FB0-2737-789D-1E26-08F50A7033F9}"/>
              </a:ext>
            </a:extLst>
          </p:cNvPr>
          <p:cNvSpPr txBox="1"/>
          <p:nvPr/>
        </p:nvSpPr>
        <p:spPr>
          <a:xfrm>
            <a:off x="530352" y="6263666"/>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Children are naturally curious about differences they may not understand. Age-appropriate information can encourage understanding, kindness and acceptance, while respecting the child’s privacy and wishes..</a:t>
            </a:r>
            <a:endParaRPr lang="en-GB" noProof="0" dirty="0"/>
          </a:p>
        </p:txBody>
      </p:sp>
      <p:sp>
        <p:nvSpPr>
          <p:cNvPr id="18" name="Freeform 5">
            <a:extLst>
              <a:ext uri="{FF2B5EF4-FFF2-40B4-BE49-F238E27FC236}">
                <a16:creationId xmlns:a16="http://schemas.microsoft.com/office/drawing/2014/main" id="{B1D6F4AA-9BE1-9AA5-B22C-ACCAA67D787B}"/>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9" name="Picture 8">
            <a:extLst>
              <a:ext uri="{FF2B5EF4-FFF2-40B4-BE49-F238E27FC236}">
                <a16:creationId xmlns:a16="http://schemas.microsoft.com/office/drawing/2014/main" id="{C24D9544-B450-5409-A367-4C8160A800F3}"/>
              </a:ext>
            </a:extLst>
          </p:cNvPr>
          <p:cNvPicPr>
            <a:picLocks noChangeAspect="1"/>
          </p:cNvPicPr>
          <p:nvPr/>
        </p:nvPicPr>
        <p:blipFill>
          <a:blip r:embed="rId4"/>
          <a:srcRect/>
          <a:stretch>
            <a:fillRect/>
          </a:stretch>
        </p:blipFill>
        <p:spPr>
          <a:xfrm>
            <a:off x="8506592" y="1428442"/>
            <a:ext cx="4041648" cy="5161624"/>
          </a:xfrm>
          <a:prstGeom prst="rect">
            <a:avLst/>
          </a:prstGeom>
        </p:spPr>
      </p:pic>
    </p:spTree>
    <p:extLst>
      <p:ext uri="{BB962C8B-B14F-4D97-AF65-F5344CB8AC3E}">
        <p14:creationId xmlns:p14="http://schemas.microsoft.com/office/powerpoint/2010/main" val="253060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B877D-40DA-FD37-231E-92513BDB2C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475532D-27ED-4E49-5C35-8BDA5F450440}"/>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94CE16E0-CBAC-1AF0-6E55-9E2C624D1CD1}"/>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9F6AA849-BFFD-055D-57C7-6AA3939B4B75}"/>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86768C69-0A24-AE00-CE37-9CAAC5F4C8D5}"/>
              </a:ext>
            </a:extLst>
          </p:cNvPr>
          <p:cNvSpPr txBox="1"/>
          <p:nvPr/>
        </p:nvSpPr>
        <p:spPr>
          <a:xfrm>
            <a:off x="502920" y="256032"/>
            <a:ext cx="5976444" cy="523220"/>
          </a:xfrm>
          <a:prstGeom prst="rect">
            <a:avLst/>
          </a:prstGeom>
          <a:noFill/>
        </p:spPr>
        <p:txBody>
          <a:bodyPr wrap="none">
            <a:spAutoFit/>
          </a:bodyPr>
          <a:lstStyle/>
          <a:p>
            <a:pPr>
              <a:defRPr sz="2800" b="1">
                <a:solidFill>
                  <a:srgbClr val="183558"/>
                </a:solidFill>
              </a:defRPr>
            </a:pPr>
            <a:r>
              <a:rPr lang="en-GB" sz="2800" b="1" dirty="0"/>
              <a:t>FRIENDSHIPS &amp; SOCIAL DEVELOPMENT</a:t>
            </a:r>
            <a:endParaRPr lang="en-GB" noProof="0" dirty="0"/>
          </a:p>
        </p:txBody>
      </p:sp>
      <p:sp>
        <p:nvSpPr>
          <p:cNvPr id="6" name="TextBox 5">
            <a:extLst>
              <a:ext uri="{FF2B5EF4-FFF2-40B4-BE49-F238E27FC236}">
                <a16:creationId xmlns:a16="http://schemas.microsoft.com/office/drawing/2014/main" id="{76CB5CD2-8F00-6BEF-2E8A-8BCCCAA13BA8}"/>
              </a:ext>
            </a:extLst>
          </p:cNvPr>
          <p:cNvSpPr txBox="1"/>
          <p:nvPr/>
        </p:nvSpPr>
        <p:spPr>
          <a:xfrm>
            <a:off x="530352" y="804672"/>
            <a:ext cx="3476593" cy="307777"/>
          </a:xfrm>
          <a:prstGeom prst="rect">
            <a:avLst/>
          </a:prstGeom>
          <a:noFill/>
        </p:spPr>
        <p:txBody>
          <a:bodyPr wrap="none">
            <a:spAutoFit/>
          </a:bodyPr>
          <a:lstStyle/>
          <a:p>
            <a:r>
              <a:rPr lang="en-GB" sz="1400" dirty="0"/>
              <a:t>Helping children feel included and connected</a:t>
            </a:r>
            <a:endParaRPr lang="en-GB" sz="1400" b="1" dirty="0"/>
          </a:p>
        </p:txBody>
      </p:sp>
      <p:sp>
        <p:nvSpPr>
          <p:cNvPr id="7" name="Rounded Rectangle 6">
            <a:extLst>
              <a:ext uri="{FF2B5EF4-FFF2-40B4-BE49-F238E27FC236}">
                <a16:creationId xmlns:a16="http://schemas.microsoft.com/office/drawing/2014/main" id="{D08876A0-FD0F-589C-38F6-49E6094BA13C}"/>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DC2E1AED-BD81-6367-4EB4-43021AE60148}"/>
              </a:ext>
            </a:extLst>
          </p:cNvPr>
          <p:cNvSpPr/>
          <p:nvPr/>
        </p:nvSpPr>
        <p:spPr>
          <a:xfrm>
            <a:off x="7725674"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E991D42A-A8BE-2830-BE8D-7D6D7E527013}"/>
              </a:ext>
            </a:extLst>
          </p:cNvPr>
          <p:cNvSpPr txBox="1"/>
          <p:nvPr/>
        </p:nvSpPr>
        <p:spPr>
          <a:xfrm>
            <a:off x="7913935" y="2037850"/>
            <a:ext cx="2634478" cy="2782300"/>
          </a:xfrm>
          <a:prstGeom prst="rect">
            <a:avLst/>
          </a:prstGeom>
          <a:noFill/>
        </p:spPr>
        <p:txBody>
          <a:bodyPr wrap="square" lIns="73152" tIns="36576" rIns="73152" bIns="36576">
            <a:spAutoFit/>
          </a:bodyPr>
          <a:lstStyle/>
          <a:p>
            <a:br>
              <a:rPr lang="en-GB" sz="1600" dirty="0"/>
            </a:br>
            <a:r>
              <a:rPr lang="en-GB" sz="1600" b="1" dirty="0"/>
              <a:t>Instead of asking:</a:t>
            </a:r>
            <a:br>
              <a:rPr lang="en-GB" sz="1600" dirty="0"/>
            </a:br>
            <a:r>
              <a:rPr lang="en-GB" sz="1600" i="1" dirty="0"/>
              <a:t>"Why don't they play with the other children?“</a:t>
            </a:r>
          </a:p>
          <a:p>
            <a:endParaRPr lang="en-GB" sz="1600" dirty="0"/>
          </a:p>
          <a:p>
            <a:r>
              <a:rPr lang="en-GB" sz="1600" b="1" dirty="0"/>
              <a:t>Ask:</a:t>
            </a:r>
            <a:br>
              <a:rPr lang="en-GB" sz="1600" dirty="0"/>
            </a:br>
            <a:r>
              <a:rPr lang="en-GB" sz="1600" i="1" dirty="0"/>
              <a:t>"What could help this child feel more confident and included?"</a:t>
            </a:r>
            <a:endParaRPr lang="en-GB" sz="1600" dirty="0"/>
          </a:p>
          <a:p>
            <a:endParaRPr lang="en-GB" sz="1600" i="1" dirty="0"/>
          </a:p>
          <a:p>
            <a:endParaRPr lang="en-GB" sz="1600" dirty="0"/>
          </a:p>
        </p:txBody>
      </p:sp>
      <p:sp>
        <p:nvSpPr>
          <p:cNvPr id="13" name="Rounded Rectangle 12">
            <a:extLst>
              <a:ext uri="{FF2B5EF4-FFF2-40B4-BE49-F238E27FC236}">
                <a16:creationId xmlns:a16="http://schemas.microsoft.com/office/drawing/2014/main" id="{FBBED01F-C389-0E92-6F36-71EED04BDBCF}"/>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076BD677-B90A-5B71-4C29-C134041FEF76}"/>
              </a:ext>
            </a:extLst>
          </p:cNvPr>
          <p:cNvSpPr txBox="1"/>
          <p:nvPr/>
        </p:nvSpPr>
        <p:spPr>
          <a:xfrm>
            <a:off x="868680" y="1572768"/>
            <a:ext cx="6172200" cy="3068532"/>
          </a:xfrm>
          <a:prstGeom prst="rect">
            <a:avLst/>
          </a:prstGeom>
          <a:noFill/>
        </p:spPr>
        <p:txBody>
          <a:bodyPr wrap="square" lIns="109728" tIns="36576" rIns="73152" bIns="36576">
            <a:spAutoFit/>
          </a:bodyPr>
          <a:lstStyle/>
          <a:p>
            <a:r>
              <a:rPr lang="en-GB" b="1" dirty="0"/>
              <a:t>Some children with NF1 may:</a:t>
            </a:r>
          </a:p>
          <a:p>
            <a:endParaRPr lang="en-GB" b="1" dirty="0"/>
          </a:p>
          <a:p>
            <a:r>
              <a:rPr lang="en-GB" dirty="0"/>
              <a:t>✓ Find it difficult to join games or groups</a:t>
            </a:r>
            <a:br>
              <a:rPr lang="en-GB" dirty="0"/>
            </a:br>
            <a:r>
              <a:rPr lang="en-GB" dirty="0"/>
              <a:t>✓ Misread social cues</a:t>
            </a:r>
            <a:br>
              <a:rPr lang="en-GB" dirty="0"/>
            </a:br>
            <a:r>
              <a:rPr lang="en-GB" dirty="0"/>
              <a:t>✓ Find taking turns in conversation difficult</a:t>
            </a:r>
            <a:br>
              <a:rPr lang="en-GB" dirty="0"/>
            </a:br>
            <a:r>
              <a:rPr lang="en-GB" dirty="0"/>
              <a:t>✓ Become upset when things don't go as expected</a:t>
            </a:r>
            <a:br>
              <a:rPr lang="en-GB" dirty="0"/>
            </a:br>
            <a:r>
              <a:rPr lang="en-GB" dirty="0"/>
              <a:t>✓ Feel different because of visible signs of NF1</a:t>
            </a:r>
            <a:br>
              <a:rPr lang="en-GB" dirty="0"/>
            </a:br>
            <a:r>
              <a:rPr lang="en-GB" dirty="0"/>
              <a:t>✓ Worry about other children asking questions</a:t>
            </a:r>
            <a:br>
              <a:rPr lang="en-GB" dirty="0"/>
            </a:br>
            <a:r>
              <a:rPr lang="en-GB" dirty="0"/>
              <a:t>✓ Be vulnerable to teasing or exclusion</a:t>
            </a:r>
            <a:br>
              <a:rPr lang="en-GB" dirty="0"/>
            </a:br>
            <a:r>
              <a:rPr lang="en-GB" dirty="0"/>
              <a:t>✓ Need adult support to develop friendships</a:t>
            </a:r>
          </a:p>
          <a:p>
            <a:pPr>
              <a:spcAft>
                <a:spcPts val="400"/>
              </a:spcAft>
              <a:defRPr sz="1460">
                <a:solidFill>
                  <a:srgbClr val="525E6E"/>
                </a:solidFill>
              </a:defRPr>
            </a:pPr>
            <a:r>
              <a:rPr lang="de-DE" sz="1460" dirty="0"/>
              <a:t>.</a:t>
            </a:r>
            <a:endParaRPr lang="en-GB" noProof="0" dirty="0"/>
          </a:p>
        </p:txBody>
      </p:sp>
      <p:sp>
        <p:nvSpPr>
          <p:cNvPr id="15" name="Rounded Rectangle 14">
            <a:extLst>
              <a:ext uri="{FF2B5EF4-FFF2-40B4-BE49-F238E27FC236}">
                <a16:creationId xmlns:a16="http://schemas.microsoft.com/office/drawing/2014/main" id="{FA777917-855F-398F-0CF1-13B4C424EDC7}"/>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8876B9AB-F9F3-C69E-C67A-C23C3AFB6F8B}"/>
              </a:ext>
            </a:extLst>
          </p:cNvPr>
          <p:cNvSpPr txBox="1"/>
          <p:nvPr/>
        </p:nvSpPr>
        <p:spPr>
          <a:xfrm>
            <a:off x="822960" y="5779008"/>
            <a:ext cx="9555480" cy="281616"/>
          </a:xfrm>
          <a:prstGeom prst="rect">
            <a:avLst/>
          </a:prstGeom>
          <a:noFill/>
        </p:spPr>
        <p:txBody>
          <a:bodyPr wrap="square" lIns="73152" tIns="36576" rIns="73152" bIns="36576">
            <a:spAutoFit/>
          </a:bodyPr>
          <a:lstStyle/>
          <a:p>
            <a:pPr>
              <a:defRPr sz="1350" b="1">
                <a:solidFill>
                  <a:srgbClr val="183558"/>
                </a:solidFill>
              </a:defRPr>
            </a:pPr>
            <a:r>
              <a:rPr lang="en-GB" sz="1350" b="1" dirty="0"/>
              <a:t>Feeling that you belong is an important part of learning. A little adult support can make friendships and school feel much easier.</a:t>
            </a:r>
            <a:endParaRPr lang="en-GB" noProof="0" dirty="0"/>
          </a:p>
        </p:txBody>
      </p:sp>
      <p:sp>
        <p:nvSpPr>
          <p:cNvPr id="18" name="Freeform 5">
            <a:extLst>
              <a:ext uri="{FF2B5EF4-FFF2-40B4-BE49-F238E27FC236}">
                <a16:creationId xmlns:a16="http://schemas.microsoft.com/office/drawing/2014/main" id="{82486F83-360A-B6DD-39C6-93308DE031E1}"/>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44FE03EB-5C6C-17F7-A293-6A963397EC3C}"/>
              </a:ext>
            </a:extLst>
          </p:cNvPr>
          <p:cNvPicPr>
            <a:picLocks noChangeAspect="1"/>
          </p:cNvPicPr>
          <p:nvPr/>
        </p:nvPicPr>
        <p:blipFill>
          <a:blip r:embed="rId4"/>
          <a:srcRect/>
          <a:stretch>
            <a:fillRect/>
          </a:stretch>
        </p:blipFill>
        <p:spPr>
          <a:xfrm>
            <a:off x="9374154" y="3037866"/>
            <a:ext cx="3341583" cy="3926367"/>
          </a:xfrm>
          <a:prstGeom prst="rect">
            <a:avLst/>
          </a:prstGeom>
        </p:spPr>
      </p:pic>
    </p:spTree>
    <p:extLst>
      <p:ext uri="{BB962C8B-B14F-4D97-AF65-F5344CB8AC3E}">
        <p14:creationId xmlns:p14="http://schemas.microsoft.com/office/powerpoint/2010/main" val="286545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5D2F0-1EA8-4772-7A46-260D5F20791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7DE030-DB55-828F-3A10-3A6A5F7D3468}"/>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CAA92946-AA8A-9DDC-4E39-29CBF58167CB}"/>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0584D29B-B2EF-8B27-7083-9C73DA9B9223}"/>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EE9C9DCD-BA77-3099-8DC5-29C2E2541FDF}"/>
              </a:ext>
            </a:extLst>
          </p:cNvPr>
          <p:cNvSpPr txBox="1"/>
          <p:nvPr/>
        </p:nvSpPr>
        <p:spPr>
          <a:xfrm>
            <a:off x="502920" y="256032"/>
            <a:ext cx="6206251" cy="523220"/>
          </a:xfrm>
          <a:prstGeom prst="rect">
            <a:avLst/>
          </a:prstGeom>
          <a:noFill/>
        </p:spPr>
        <p:txBody>
          <a:bodyPr wrap="none">
            <a:spAutoFit/>
          </a:bodyPr>
          <a:lstStyle/>
          <a:p>
            <a:pPr>
              <a:defRPr sz="2800" b="1">
                <a:solidFill>
                  <a:srgbClr val="183558"/>
                </a:solidFill>
              </a:defRPr>
            </a:pPr>
            <a:r>
              <a:rPr lang="en-GB" sz="2800" b="1" dirty="0"/>
              <a:t>CONFIDENCE &amp; EMOTIONAL WELLBEING</a:t>
            </a:r>
            <a:endParaRPr lang="en-GB" noProof="0" dirty="0"/>
          </a:p>
        </p:txBody>
      </p:sp>
      <p:sp>
        <p:nvSpPr>
          <p:cNvPr id="6" name="TextBox 5">
            <a:extLst>
              <a:ext uri="{FF2B5EF4-FFF2-40B4-BE49-F238E27FC236}">
                <a16:creationId xmlns:a16="http://schemas.microsoft.com/office/drawing/2014/main" id="{C4242CF2-91F9-8CA2-C9EA-9C9DBFE830BA}"/>
              </a:ext>
            </a:extLst>
          </p:cNvPr>
          <p:cNvSpPr txBox="1"/>
          <p:nvPr/>
        </p:nvSpPr>
        <p:spPr>
          <a:xfrm>
            <a:off x="530352" y="804672"/>
            <a:ext cx="2925929" cy="307777"/>
          </a:xfrm>
          <a:prstGeom prst="rect">
            <a:avLst/>
          </a:prstGeom>
          <a:noFill/>
        </p:spPr>
        <p:txBody>
          <a:bodyPr wrap="none">
            <a:spAutoFit/>
          </a:bodyPr>
          <a:lstStyle/>
          <a:p>
            <a:r>
              <a:rPr lang="en-GB" sz="1400" dirty="0"/>
              <a:t>When difficulties aren't always visible</a:t>
            </a:r>
            <a:endParaRPr lang="en-GB" sz="1400" b="1" dirty="0"/>
          </a:p>
        </p:txBody>
      </p:sp>
      <p:sp>
        <p:nvSpPr>
          <p:cNvPr id="7" name="Rounded Rectangle 6">
            <a:extLst>
              <a:ext uri="{FF2B5EF4-FFF2-40B4-BE49-F238E27FC236}">
                <a16:creationId xmlns:a16="http://schemas.microsoft.com/office/drawing/2014/main" id="{76D2163F-7A32-BC19-70F4-49E728AE1F2E}"/>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C54E656B-41F9-8003-3D92-8840846895AA}"/>
              </a:ext>
            </a:extLst>
          </p:cNvPr>
          <p:cNvSpPr/>
          <p:nvPr/>
        </p:nvSpPr>
        <p:spPr>
          <a:xfrm>
            <a:off x="7784153" y="1298448"/>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061E48D5-9296-2CA6-080D-83AE58DDC935}"/>
              </a:ext>
            </a:extLst>
          </p:cNvPr>
          <p:cNvSpPr txBox="1"/>
          <p:nvPr/>
        </p:nvSpPr>
        <p:spPr>
          <a:xfrm>
            <a:off x="7926842" y="1241513"/>
            <a:ext cx="2634478" cy="2782300"/>
          </a:xfrm>
          <a:prstGeom prst="rect">
            <a:avLst/>
          </a:prstGeom>
          <a:noFill/>
        </p:spPr>
        <p:txBody>
          <a:bodyPr wrap="square" lIns="73152" tIns="36576" rIns="73152" bIns="36576">
            <a:spAutoFit/>
          </a:bodyPr>
          <a:lstStyle/>
          <a:p>
            <a:br>
              <a:rPr lang="en-GB" sz="1600" dirty="0"/>
            </a:br>
            <a:r>
              <a:rPr lang="en-GB" sz="1600" dirty="0"/>
              <a:t>I</a:t>
            </a:r>
            <a:r>
              <a:rPr lang="en-GB" sz="1600" b="1" dirty="0"/>
              <a:t>nstead of asking:</a:t>
            </a:r>
            <a:br>
              <a:rPr lang="en-GB" sz="1600" dirty="0"/>
            </a:br>
            <a:r>
              <a:rPr lang="en-GB" sz="1600" i="1" dirty="0"/>
              <a:t>"Why won't they have a go?“</a:t>
            </a:r>
          </a:p>
          <a:p>
            <a:endParaRPr lang="en-GB" sz="1600" dirty="0"/>
          </a:p>
          <a:p>
            <a:r>
              <a:rPr lang="en-GB" sz="1600" b="1" dirty="0"/>
              <a:t>Ask:</a:t>
            </a:r>
            <a:br>
              <a:rPr lang="en-GB" sz="1600" dirty="0"/>
            </a:br>
            <a:r>
              <a:rPr lang="en-GB" sz="1600" i="1" dirty="0"/>
              <a:t>"What might be affecting their confidence, and how can I help them feel safe enough to try?"</a:t>
            </a:r>
            <a:endParaRPr lang="en-GB" sz="1600" dirty="0"/>
          </a:p>
          <a:p>
            <a:endParaRPr lang="en-GB" sz="1600" i="1" dirty="0"/>
          </a:p>
          <a:p>
            <a:endParaRPr lang="en-GB" sz="1600" dirty="0"/>
          </a:p>
        </p:txBody>
      </p:sp>
      <p:sp>
        <p:nvSpPr>
          <p:cNvPr id="13" name="Rounded Rectangle 12">
            <a:extLst>
              <a:ext uri="{FF2B5EF4-FFF2-40B4-BE49-F238E27FC236}">
                <a16:creationId xmlns:a16="http://schemas.microsoft.com/office/drawing/2014/main" id="{9C475B8A-DA81-4768-534E-051070A62EE9}"/>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39C8BBFC-EAFF-F3EE-FBF6-CA21E54E84FB}"/>
              </a:ext>
            </a:extLst>
          </p:cNvPr>
          <p:cNvSpPr txBox="1"/>
          <p:nvPr/>
        </p:nvSpPr>
        <p:spPr>
          <a:xfrm>
            <a:off x="868680" y="1572768"/>
            <a:ext cx="6172200" cy="3120854"/>
          </a:xfrm>
          <a:prstGeom prst="rect">
            <a:avLst/>
          </a:prstGeom>
          <a:noFill/>
        </p:spPr>
        <p:txBody>
          <a:bodyPr wrap="square" lIns="109728" tIns="36576" rIns="73152" bIns="36576">
            <a:spAutoFit/>
          </a:bodyPr>
          <a:lstStyle/>
          <a:p>
            <a:r>
              <a:rPr lang="en-GB" b="1" dirty="0"/>
              <a:t>Some children with NF1 may:</a:t>
            </a:r>
          </a:p>
          <a:p>
            <a:endParaRPr lang="en-GB" b="1" dirty="0"/>
          </a:p>
          <a:p>
            <a:r>
              <a:rPr lang="en-GB" dirty="0"/>
              <a:t>✓ Worry about being different</a:t>
            </a:r>
            <a:br>
              <a:rPr lang="en-GB" dirty="0"/>
            </a:br>
            <a:r>
              <a:rPr lang="en-GB" dirty="0"/>
              <a:t>✓ Become frustrated by things they find difficult</a:t>
            </a:r>
            <a:br>
              <a:rPr lang="en-GB" dirty="0"/>
            </a:br>
            <a:r>
              <a:rPr lang="en-GB" dirty="0"/>
              <a:t>✓ Compare themselves with classmates</a:t>
            </a:r>
            <a:br>
              <a:rPr lang="en-GB" dirty="0"/>
            </a:br>
            <a:r>
              <a:rPr lang="en-GB" dirty="0"/>
              <a:t>✓ Avoid activities where they fear they may struggle</a:t>
            </a:r>
            <a:br>
              <a:rPr lang="en-GB" dirty="0"/>
            </a:br>
            <a:r>
              <a:rPr lang="en-GB" dirty="0"/>
              <a:t>✓ Become anxious about hospital appointments</a:t>
            </a:r>
            <a:br>
              <a:rPr lang="en-GB" dirty="0"/>
            </a:br>
            <a:r>
              <a:rPr lang="en-GB" dirty="0"/>
              <a:t>✓ Hide difficulties because they don't want to stand out</a:t>
            </a:r>
            <a:br>
              <a:rPr lang="en-GB" dirty="0"/>
            </a:br>
            <a:r>
              <a:rPr lang="en-GB" dirty="0"/>
              <a:t>✓ Lose confidence after repeated struggles</a:t>
            </a:r>
            <a:br>
              <a:rPr lang="en-GB" dirty="0"/>
            </a:br>
            <a:r>
              <a:rPr lang="en-GB" dirty="0"/>
              <a:t>✓ Need reassurance that needing support does not mean they are less capable</a:t>
            </a:r>
          </a:p>
        </p:txBody>
      </p:sp>
      <p:sp>
        <p:nvSpPr>
          <p:cNvPr id="15" name="Rounded Rectangle 14">
            <a:extLst>
              <a:ext uri="{FF2B5EF4-FFF2-40B4-BE49-F238E27FC236}">
                <a16:creationId xmlns:a16="http://schemas.microsoft.com/office/drawing/2014/main" id="{6C30AF69-CC01-801B-D247-6AB3B2B3154C}"/>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1F3C9880-2055-9CD0-CD4E-3C764EA97687}"/>
              </a:ext>
            </a:extLst>
          </p:cNvPr>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Repeatedly finding things harder than your peers can affect confidence. Support should remove barriers without lowering expectations.</a:t>
            </a:r>
            <a:endParaRPr lang="en-GB" noProof="0" dirty="0"/>
          </a:p>
        </p:txBody>
      </p:sp>
      <p:sp>
        <p:nvSpPr>
          <p:cNvPr id="18" name="Freeform 5">
            <a:extLst>
              <a:ext uri="{FF2B5EF4-FFF2-40B4-BE49-F238E27FC236}">
                <a16:creationId xmlns:a16="http://schemas.microsoft.com/office/drawing/2014/main" id="{2989352D-6774-E9AC-E16F-AFCC2D5615F4}"/>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2" name="Picture 11">
            <a:extLst>
              <a:ext uri="{FF2B5EF4-FFF2-40B4-BE49-F238E27FC236}">
                <a16:creationId xmlns:a16="http://schemas.microsoft.com/office/drawing/2014/main" id="{7E16807C-8CD7-9246-AACA-21C528306BD1}"/>
              </a:ext>
            </a:extLst>
          </p:cNvPr>
          <p:cNvPicPr>
            <a:picLocks noChangeAspect="1"/>
          </p:cNvPicPr>
          <p:nvPr/>
        </p:nvPicPr>
        <p:blipFill>
          <a:blip r:embed="rId4"/>
          <a:srcRect/>
          <a:stretch>
            <a:fillRect/>
          </a:stretch>
        </p:blipFill>
        <p:spPr>
          <a:xfrm rot="5400000">
            <a:off x="7889704" y="3338570"/>
            <a:ext cx="5251791" cy="2954132"/>
          </a:xfrm>
          <a:prstGeom prst="rect">
            <a:avLst/>
          </a:prstGeom>
        </p:spPr>
      </p:pic>
    </p:spTree>
    <p:extLst>
      <p:ext uri="{BB962C8B-B14F-4D97-AF65-F5344CB8AC3E}">
        <p14:creationId xmlns:p14="http://schemas.microsoft.com/office/powerpoint/2010/main" val="4013564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5C4D7-3C2B-FC3D-90AD-7FF2AD30C7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666122-69A9-FBC8-91E3-9CBAA7CC44E1}"/>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EC8BC337-C644-01E5-A226-43532E3F4986}"/>
              </a:ext>
            </a:extLst>
          </p:cNvPr>
          <p:cNvSpPr txBox="1"/>
          <p:nvPr/>
        </p:nvSpPr>
        <p:spPr>
          <a:xfrm>
            <a:off x="314076" y="130117"/>
            <a:ext cx="3914213" cy="523220"/>
          </a:xfrm>
          <a:prstGeom prst="rect">
            <a:avLst/>
          </a:prstGeom>
          <a:noFill/>
        </p:spPr>
        <p:txBody>
          <a:bodyPr wrap="none">
            <a:spAutoFit/>
          </a:bodyPr>
          <a:lstStyle/>
          <a:p>
            <a:pPr>
              <a:defRPr sz="2800" b="1">
                <a:solidFill>
                  <a:srgbClr val="183558"/>
                </a:solidFill>
              </a:defRPr>
            </a:pPr>
            <a:r>
              <a:rPr lang="en-GB" sz="2800" b="1" dirty="0"/>
              <a:t>CLASSROOM STRATEGIES</a:t>
            </a:r>
            <a:endParaRPr lang="en-GB" noProof="0" dirty="0"/>
          </a:p>
        </p:txBody>
      </p:sp>
      <p:sp>
        <p:nvSpPr>
          <p:cNvPr id="6" name="TextBox 5">
            <a:extLst>
              <a:ext uri="{FF2B5EF4-FFF2-40B4-BE49-F238E27FC236}">
                <a16:creationId xmlns:a16="http://schemas.microsoft.com/office/drawing/2014/main" id="{2E5A8FE2-0E74-8486-1F30-586B88273A11}"/>
              </a:ext>
            </a:extLst>
          </p:cNvPr>
          <p:cNvSpPr txBox="1"/>
          <p:nvPr/>
        </p:nvSpPr>
        <p:spPr>
          <a:xfrm>
            <a:off x="530352" y="804672"/>
            <a:ext cx="3061351" cy="307777"/>
          </a:xfrm>
          <a:prstGeom prst="rect">
            <a:avLst/>
          </a:prstGeom>
          <a:noFill/>
        </p:spPr>
        <p:txBody>
          <a:bodyPr wrap="none">
            <a:spAutoFit/>
          </a:bodyPr>
          <a:lstStyle/>
          <a:p>
            <a:r>
              <a:rPr lang="en-GB" sz="1400" dirty="0"/>
              <a:t>Small changes can make learning easier</a:t>
            </a:r>
            <a:endParaRPr lang="en-GB" sz="1400" b="1" dirty="0"/>
          </a:p>
        </p:txBody>
      </p:sp>
      <p:sp>
        <p:nvSpPr>
          <p:cNvPr id="7" name="Rounded Rectangle 6">
            <a:extLst>
              <a:ext uri="{FF2B5EF4-FFF2-40B4-BE49-F238E27FC236}">
                <a16:creationId xmlns:a16="http://schemas.microsoft.com/office/drawing/2014/main" id="{6D7AD92E-AB98-997B-CD90-B476A400D5A2}"/>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45049D12-5E32-E00C-52CE-545BD2C83A22}"/>
              </a:ext>
            </a:extLst>
          </p:cNvPr>
          <p:cNvSpPr/>
          <p:nvPr/>
        </p:nvSpPr>
        <p:spPr>
          <a:xfrm>
            <a:off x="7725674"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17F1CF1A-9448-0008-B57C-D11C3E225A8E}"/>
              </a:ext>
            </a:extLst>
          </p:cNvPr>
          <p:cNvSpPr txBox="1"/>
          <p:nvPr/>
        </p:nvSpPr>
        <p:spPr>
          <a:xfrm>
            <a:off x="7926842" y="1494839"/>
            <a:ext cx="2634478" cy="2289858"/>
          </a:xfrm>
          <a:prstGeom prst="rect">
            <a:avLst/>
          </a:prstGeom>
          <a:noFill/>
        </p:spPr>
        <p:txBody>
          <a:bodyPr wrap="square" lIns="73152" tIns="36576" rIns="73152" bIns="36576">
            <a:spAutoFit/>
          </a:bodyPr>
          <a:lstStyle/>
          <a:p>
            <a:br>
              <a:rPr lang="en-GB" sz="1600" dirty="0"/>
            </a:br>
            <a:r>
              <a:rPr lang="en-GB" sz="1600" b="1" dirty="0"/>
              <a:t>Instead of asking:</a:t>
            </a:r>
            <a:br>
              <a:rPr lang="en-GB" sz="1600" dirty="0"/>
            </a:br>
            <a:r>
              <a:rPr lang="en-GB" sz="1600" i="1" dirty="0"/>
              <a:t>"Do you understand?“</a:t>
            </a:r>
          </a:p>
          <a:p>
            <a:endParaRPr lang="en-GB" sz="1600" dirty="0"/>
          </a:p>
          <a:p>
            <a:r>
              <a:rPr lang="en-GB" sz="1600" b="1" dirty="0"/>
              <a:t>Ask:</a:t>
            </a:r>
            <a:br>
              <a:rPr lang="en-GB" sz="1600" dirty="0"/>
            </a:br>
            <a:r>
              <a:rPr lang="en-GB" sz="1600" i="1" dirty="0"/>
              <a:t>"Can you tell me what you're going to do first?"</a:t>
            </a:r>
            <a:endParaRPr lang="en-GB" sz="1600" dirty="0"/>
          </a:p>
          <a:p>
            <a:endParaRPr lang="en-GB" sz="1600" i="1" dirty="0"/>
          </a:p>
          <a:p>
            <a:endParaRPr lang="en-GB" sz="1600" dirty="0"/>
          </a:p>
        </p:txBody>
      </p:sp>
      <p:sp>
        <p:nvSpPr>
          <p:cNvPr id="13" name="Rounded Rectangle 12">
            <a:extLst>
              <a:ext uri="{FF2B5EF4-FFF2-40B4-BE49-F238E27FC236}">
                <a16:creationId xmlns:a16="http://schemas.microsoft.com/office/drawing/2014/main" id="{5D2AFF0F-E180-0524-F30F-E89F124661FC}"/>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401B140E-3434-7FC1-8452-FB741F52A42A}"/>
              </a:ext>
            </a:extLst>
          </p:cNvPr>
          <p:cNvSpPr txBox="1"/>
          <p:nvPr/>
        </p:nvSpPr>
        <p:spPr>
          <a:xfrm>
            <a:off x="868680" y="1572768"/>
            <a:ext cx="6172200" cy="3397853"/>
          </a:xfrm>
          <a:prstGeom prst="rect">
            <a:avLst/>
          </a:prstGeom>
          <a:noFill/>
        </p:spPr>
        <p:txBody>
          <a:bodyPr wrap="square" lIns="109728" tIns="36576" rIns="73152" bIns="36576">
            <a:spAutoFit/>
          </a:bodyPr>
          <a:lstStyle/>
          <a:p>
            <a:r>
              <a:rPr lang="en-GB" b="1" dirty="0"/>
              <a:t>Things That May Help</a:t>
            </a:r>
          </a:p>
          <a:p>
            <a:endParaRPr lang="en-GB" b="1" dirty="0"/>
          </a:p>
          <a:p>
            <a:r>
              <a:rPr lang="en-GB" dirty="0"/>
              <a:t>✓ Give short, clear instructions</a:t>
            </a:r>
            <a:br>
              <a:rPr lang="en-GB" dirty="0"/>
            </a:br>
            <a:r>
              <a:rPr lang="en-GB" dirty="0"/>
              <a:t>✓ Break tasks into manageable steps</a:t>
            </a:r>
            <a:br>
              <a:rPr lang="en-GB" dirty="0"/>
            </a:br>
            <a:r>
              <a:rPr lang="en-GB" dirty="0"/>
              <a:t>✓ Use written and visual prompts</a:t>
            </a:r>
            <a:br>
              <a:rPr lang="en-GB" dirty="0"/>
            </a:br>
            <a:r>
              <a:rPr lang="en-GB" dirty="0"/>
              <a:t>✓ Check understanding privately</a:t>
            </a:r>
            <a:br>
              <a:rPr lang="en-GB" dirty="0"/>
            </a:br>
            <a:r>
              <a:rPr lang="en-GB" dirty="0"/>
              <a:t>✓ Give additional processing time</a:t>
            </a:r>
            <a:br>
              <a:rPr lang="en-GB" dirty="0"/>
            </a:br>
            <a:r>
              <a:rPr lang="en-GB" dirty="0"/>
              <a:t>✓ Provide worked examples</a:t>
            </a:r>
            <a:br>
              <a:rPr lang="en-GB" dirty="0"/>
            </a:br>
            <a:r>
              <a:rPr lang="en-GB" dirty="0"/>
              <a:t>✓ Reduce unnecessary copying from the board</a:t>
            </a:r>
            <a:br>
              <a:rPr lang="en-GB" dirty="0"/>
            </a:br>
            <a:r>
              <a:rPr lang="en-GB" dirty="0"/>
              <a:t>✓ Consider typing where handwriting is a barrier</a:t>
            </a:r>
            <a:br>
              <a:rPr lang="en-GB" dirty="0"/>
            </a:br>
            <a:r>
              <a:rPr lang="en-GB" dirty="0"/>
              <a:t>✓ Use reminders and checklists</a:t>
            </a:r>
            <a:br>
              <a:rPr lang="en-GB" dirty="0"/>
            </a:br>
            <a:r>
              <a:rPr lang="en-GB" dirty="0"/>
              <a:t>✓ Provide movement or rest breaks when needed</a:t>
            </a:r>
          </a:p>
        </p:txBody>
      </p:sp>
      <p:sp>
        <p:nvSpPr>
          <p:cNvPr id="15" name="Rounded Rectangle 14">
            <a:extLst>
              <a:ext uri="{FF2B5EF4-FFF2-40B4-BE49-F238E27FC236}">
                <a16:creationId xmlns:a16="http://schemas.microsoft.com/office/drawing/2014/main" id="{9DF887A3-52C9-B371-5F65-E05BAF7ACDA5}"/>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333048E4-8F9E-A019-81CB-2D13FE85E397}"/>
              </a:ext>
            </a:extLst>
          </p:cNvPr>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Many adjustments that help a child with NF1 are good teaching strategies for the whole class and do not need to make the child feel different.</a:t>
            </a:r>
            <a:endParaRPr lang="en-GB" noProof="0" dirty="0"/>
          </a:p>
        </p:txBody>
      </p:sp>
      <p:sp>
        <p:nvSpPr>
          <p:cNvPr id="18" name="Freeform 5">
            <a:extLst>
              <a:ext uri="{FF2B5EF4-FFF2-40B4-BE49-F238E27FC236}">
                <a16:creationId xmlns:a16="http://schemas.microsoft.com/office/drawing/2014/main" id="{00F9E82D-25C3-9C1D-3F2D-76D94D7F3F04}"/>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3" name="Picture 2">
            <a:extLst>
              <a:ext uri="{FF2B5EF4-FFF2-40B4-BE49-F238E27FC236}">
                <a16:creationId xmlns:a16="http://schemas.microsoft.com/office/drawing/2014/main" id="{A1598B4C-A5CF-B37A-F928-4EEBC7B11C36}"/>
              </a:ext>
            </a:extLst>
          </p:cNvPr>
          <p:cNvPicPr>
            <a:picLocks noChangeAspect="1"/>
          </p:cNvPicPr>
          <p:nvPr/>
        </p:nvPicPr>
        <p:blipFill>
          <a:blip r:embed="rId4"/>
          <a:srcRect/>
          <a:stretch>
            <a:fillRect/>
          </a:stretch>
        </p:blipFill>
        <p:spPr>
          <a:xfrm rot="5400000">
            <a:off x="7710211" y="1242851"/>
            <a:ext cx="4991033" cy="3743275"/>
          </a:xfrm>
          <a:prstGeom prst="rect">
            <a:avLst/>
          </a:prstGeom>
        </p:spPr>
      </p:pic>
    </p:spTree>
    <p:extLst>
      <p:ext uri="{BB962C8B-B14F-4D97-AF65-F5344CB8AC3E}">
        <p14:creationId xmlns:p14="http://schemas.microsoft.com/office/powerpoint/2010/main" val="215352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6D33D-8B2D-0433-D638-D3CEFFA06C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AE5C6D8-9400-030D-9F2F-7658B9AC52FF}"/>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C700F281-6EC8-D7CB-0A0B-16B486B53B4C}"/>
              </a:ext>
            </a:extLst>
          </p:cNvPr>
          <p:cNvSpPr txBox="1"/>
          <p:nvPr/>
        </p:nvSpPr>
        <p:spPr>
          <a:xfrm>
            <a:off x="314076" y="130117"/>
            <a:ext cx="4061368" cy="523220"/>
          </a:xfrm>
          <a:prstGeom prst="rect">
            <a:avLst/>
          </a:prstGeom>
          <a:noFill/>
        </p:spPr>
        <p:txBody>
          <a:bodyPr wrap="none">
            <a:spAutoFit/>
          </a:bodyPr>
          <a:lstStyle/>
          <a:p>
            <a:pPr>
              <a:defRPr sz="2800" b="1">
                <a:solidFill>
                  <a:srgbClr val="183558"/>
                </a:solidFill>
              </a:defRPr>
            </a:pPr>
            <a:r>
              <a:rPr lang="en-GB" sz="2800" b="1" dirty="0"/>
              <a:t>WORKING WITH FAMILIES</a:t>
            </a:r>
            <a:endParaRPr lang="en-GB" noProof="0" dirty="0"/>
          </a:p>
        </p:txBody>
      </p:sp>
      <p:sp>
        <p:nvSpPr>
          <p:cNvPr id="6" name="TextBox 5">
            <a:extLst>
              <a:ext uri="{FF2B5EF4-FFF2-40B4-BE49-F238E27FC236}">
                <a16:creationId xmlns:a16="http://schemas.microsoft.com/office/drawing/2014/main" id="{2197CDD3-C818-6E59-116A-F1B9945A53A4}"/>
              </a:ext>
            </a:extLst>
          </p:cNvPr>
          <p:cNvSpPr txBox="1"/>
          <p:nvPr/>
        </p:nvSpPr>
        <p:spPr>
          <a:xfrm>
            <a:off x="530352" y="804672"/>
            <a:ext cx="3100657" cy="307777"/>
          </a:xfrm>
          <a:prstGeom prst="rect">
            <a:avLst/>
          </a:prstGeom>
          <a:noFill/>
        </p:spPr>
        <p:txBody>
          <a:bodyPr wrap="none">
            <a:spAutoFit/>
          </a:bodyPr>
          <a:lstStyle/>
          <a:p>
            <a:r>
              <a:rPr lang="en-GB" sz="1400" dirty="0"/>
              <a:t>Parents and carers know their child best</a:t>
            </a:r>
            <a:endParaRPr lang="en-GB" sz="1400" b="1" dirty="0"/>
          </a:p>
        </p:txBody>
      </p:sp>
      <p:sp>
        <p:nvSpPr>
          <p:cNvPr id="7" name="Rounded Rectangle 6">
            <a:extLst>
              <a:ext uri="{FF2B5EF4-FFF2-40B4-BE49-F238E27FC236}">
                <a16:creationId xmlns:a16="http://schemas.microsoft.com/office/drawing/2014/main" id="{6D0677D9-5E63-FA56-0B92-334AADC7139A}"/>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4907E11A-A4C9-6E2A-A685-16C528EAD61F}"/>
              </a:ext>
            </a:extLst>
          </p:cNvPr>
          <p:cNvSpPr/>
          <p:nvPr/>
        </p:nvSpPr>
        <p:spPr>
          <a:xfrm>
            <a:off x="9994477" y="-986613"/>
            <a:ext cx="1050015" cy="1678969"/>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07E0D91D-D435-1CF8-6CD1-1E69642B1264}"/>
              </a:ext>
            </a:extLst>
          </p:cNvPr>
          <p:cNvSpPr txBox="1"/>
          <p:nvPr/>
        </p:nvSpPr>
        <p:spPr>
          <a:xfrm>
            <a:off x="7312354" y="1772745"/>
            <a:ext cx="2634478" cy="3274743"/>
          </a:xfrm>
          <a:prstGeom prst="rect">
            <a:avLst/>
          </a:prstGeom>
          <a:noFill/>
        </p:spPr>
        <p:txBody>
          <a:bodyPr wrap="square" lIns="73152" tIns="36576" rIns="73152" bIns="36576">
            <a:spAutoFit/>
          </a:bodyPr>
          <a:lstStyle/>
          <a:p>
            <a:br>
              <a:rPr lang="en-GB" sz="1600" dirty="0"/>
            </a:br>
            <a:r>
              <a:rPr lang="en-GB" sz="1600" b="1" dirty="0"/>
              <a:t>Rather than saying:</a:t>
            </a:r>
            <a:br>
              <a:rPr lang="en-GB" sz="1600" dirty="0"/>
            </a:br>
            <a:r>
              <a:rPr lang="en-GB" sz="1600" i="1" dirty="0"/>
              <a:t>"Your child is struggling with...“</a:t>
            </a:r>
          </a:p>
          <a:p>
            <a:endParaRPr lang="en-GB" sz="1600" dirty="0"/>
          </a:p>
          <a:p>
            <a:r>
              <a:rPr lang="en-GB" sz="1600" b="1" dirty="0"/>
              <a:t>Consider asking:</a:t>
            </a:r>
            <a:br>
              <a:rPr lang="en-GB" sz="1600" dirty="0"/>
            </a:br>
            <a:r>
              <a:rPr lang="en-GB" sz="1600" i="1" dirty="0"/>
              <a:t>"We've noticed this can sometimes be difficult. Is this something you've noticed at home, and what have you found helps?"</a:t>
            </a:r>
            <a:endParaRPr lang="en-GB" sz="1600" dirty="0"/>
          </a:p>
          <a:p>
            <a:endParaRPr lang="en-GB" sz="1600" i="1" dirty="0"/>
          </a:p>
          <a:p>
            <a:endParaRPr lang="en-GB" sz="1600" dirty="0"/>
          </a:p>
        </p:txBody>
      </p:sp>
      <p:sp>
        <p:nvSpPr>
          <p:cNvPr id="13" name="Rounded Rectangle 12">
            <a:extLst>
              <a:ext uri="{FF2B5EF4-FFF2-40B4-BE49-F238E27FC236}">
                <a16:creationId xmlns:a16="http://schemas.microsoft.com/office/drawing/2014/main" id="{7CE06937-A0EC-9038-ADC1-A82645CC7EC7}"/>
              </a:ext>
            </a:extLst>
          </p:cNvPr>
          <p:cNvSpPr/>
          <p:nvPr/>
        </p:nvSpPr>
        <p:spPr>
          <a:xfrm>
            <a:off x="530352" y="1298448"/>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BD334B6A-A429-7741-A31C-758646D92DE2}"/>
              </a:ext>
            </a:extLst>
          </p:cNvPr>
          <p:cNvSpPr txBox="1"/>
          <p:nvPr/>
        </p:nvSpPr>
        <p:spPr>
          <a:xfrm>
            <a:off x="868680" y="1572768"/>
            <a:ext cx="6172200" cy="2843855"/>
          </a:xfrm>
          <a:prstGeom prst="rect">
            <a:avLst/>
          </a:prstGeom>
          <a:noFill/>
        </p:spPr>
        <p:txBody>
          <a:bodyPr wrap="square" lIns="109728" tIns="36576" rIns="73152" bIns="36576">
            <a:spAutoFit/>
          </a:bodyPr>
          <a:lstStyle/>
          <a:p>
            <a:r>
              <a:rPr lang="en-GB" b="1" dirty="0"/>
              <a:t>Families Can Help You Understand:</a:t>
            </a:r>
          </a:p>
          <a:p>
            <a:endParaRPr lang="en-GB" b="1" dirty="0"/>
          </a:p>
          <a:p>
            <a:r>
              <a:rPr lang="en-GB" dirty="0"/>
              <a:t>✓ What their child finds difficult</a:t>
            </a:r>
            <a:br>
              <a:rPr lang="en-GB" dirty="0"/>
            </a:br>
            <a:r>
              <a:rPr lang="en-GB" dirty="0"/>
              <a:t>✓ What strategies already work</a:t>
            </a:r>
            <a:br>
              <a:rPr lang="en-GB" dirty="0"/>
            </a:br>
            <a:r>
              <a:rPr lang="en-GB" dirty="0"/>
              <a:t>✓ How NF1 currently affects them</a:t>
            </a:r>
            <a:br>
              <a:rPr lang="en-GB" dirty="0"/>
            </a:br>
            <a:r>
              <a:rPr lang="en-GB" dirty="0"/>
              <a:t>✓ Whether fatigue, pain or sleep is affecting school</a:t>
            </a:r>
            <a:br>
              <a:rPr lang="en-GB" dirty="0"/>
            </a:br>
            <a:r>
              <a:rPr lang="en-GB" dirty="0"/>
              <a:t>✓ Upcoming appointments or treatment</a:t>
            </a:r>
            <a:br>
              <a:rPr lang="en-GB" dirty="0"/>
            </a:br>
            <a:r>
              <a:rPr lang="en-GB" dirty="0"/>
              <a:t>✓ Changes they have noticed</a:t>
            </a:r>
            <a:br>
              <a:rPr lang="en-GB" dirty="0"/>
            </a:br>
            <a:r>
              <a:rPr lang="en-GB" dirty="0"/>
              <a:t>✓ Previous support that has helped</a:t>
            </a:r>
            <a:br>
              <a:rPr lang="en-GB" dirty="0"/>
            </a:br>
            <a:r>
              <a:rPr lang="en-GB" dirty="0"/>
              <a:t>✓ Their child's strengths and interests</a:t>
            </a:r>
          </a:p>
        </p:txBody>
      </p:sp>
      <p:sp>
        <p:nvSpPr>
          <p:cNvPr id="15" name="Rounded Rectangle 14">
            <a:extLst>
              <a:ext uri="{FF2B5EF4-FFF2-40B4-BE49-F238E27FC236}">
                <a16:creationId xmlns:a16="http://schemas.microsoft.com/office/drawing/2014/main" id="{77FD1005-F83A-55B0-9C21-7DDFFEBB076D}"/>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A63909F9-474D-43B3-BCBD-846B094F2DFD}"/>
              </a:ext>
            </a:extLst>
          </p:cNvPr>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NF1 can run in families, so a parent may also have NF1 and experience difficulties with processing, attention or organisation. Keep communication clear and accessible.</a:t>
            </a:r>
            <a:endParaRPr lang="en-GB" noProof="0" dirty="0"/>
          </a:p>
        </p:txBody>
      </p:sp>
      <p:sp>
        <p:nvSpPr>
          <p:cNvPr id="18" name="Freeform 5">
            <a:extLst>
              <a:ext uri="{FF2B5EF4-FFF2-40B4-BE49-F238E27FC236}">
                <a16:creationId xmlns:a16="http://schemas.microsoft.com/office/drawing/2014/main" id="{6F417238-36FA-583C-FC0E-EAED358A430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7" name="Picture 16">
            <a:extLst>
              <a:ext uri="{FF2B5EF4-FFF2-40B4-BE49-F238E27FC236}">
                <a16:creationId xmlns:a16="http://schemas.microsoft.com/office/drawing/2014/main" id="{511C1014-E5B7-CEE6-9EB1-3C4DD3A79836}"/>
              </a:ext>
            </a:extLst>
          </p:cNvPr>
          <p:cNvPicPr>
            <a:picLocks noChangeAspect="1"/>
          </p:cNvPicPr>
          <p:nvPr/>
        </p:nvPicPr>
        <p:blipFill>
          <a:blip r:embed="rId4"/>
          <a:srcRect/>
          <a:stretch>
            <a:fillRect/>
          </a:stretch>
        </p:blipFill>
        <p:spPr>
          <a:xfrm>
            <a:off x="9990234" y="2886219"/>
            <a:ext cx="2053005" cy="2737341"/>
          </a:xfrm>
          <a:prstGeom prst="rect">
            <a:avLst/>
          </a:prstGeom>
        </p:spPr>
      </p:pic>
    </p:spTree>
    <p:extLst>
      <p:ext uri="{BB962C8B-B14F-4D97-AF65-F5344CB8AC3E}">
        <p14:creationId xmlns:p14="http://schemas.microsoft.com/office/powerpoint/2010/main" val="307368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7AF2B-D8F3-69DC-0AEB-CA1998D7886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34C34B7-E11F-EE91-AC77-67D8CC296CB3}"/>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4C49E026-9C5E-3789-A7B8-98031B242C26}"/>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74C01949-1E8A-2F2A-6111-EB60011E09D3}"/>
              </a:ext>
            </a:extLst>
          </p:cNvPr>
          <p:cNvSpPr txBox="1"/>
          <p:nvPr/>
        </p:nvSpPr>
        <p:spPr>
          <a:xfrm>
            <a:off x="314076" y="130117"/>
            <a:ext cx="6201569" cy="523220"/>
          </a:xfrm>
          <a:prstGeom prst="rect">
            <a:avLst/>
          </a:prstGeom>
          <a:noFill/>
        </p:spPr>
        <p:txBody>
          <a:bodyPr wrap="none">
            <a:spAutoFit/>
          </a:bodyPr>
          <a:lstStyle/>
          <a:p>
            <a:pPr>
              <a:defRPr sz="2800" b="1">
                <a:solidFill>
                  <a:srgbClr val="183558"/>
                </a:solidFill>
              </a:defRPr>
            </a:pPr>
            <a:r>
              <a:rPr lang="en-GB" sz="2800" b="1" dirty="0"/>
              <a:t>WHEN ADDITIONAL SUPPORT MAY HELP</a:t>
            </a:r>
            <a:endParaRPr lang="en-GB" noProof="0" dirty="0"/>
          </a:p>
        </p:txBody>
      </p:sp>
      <p:sp>
        <p:nvSpPr>
          <p:cNvPr id="6" name="TextBox 5">
            <a:extLst>
              <a:ext uri="{FF2B5EF4-FFF2-40B4-BE49-F238E27FC236}">
                <a16:creationId xmlns:a16="http://schemas.microsoft.com/office/drawing/2014/main" id="{95965001-28E0-87A3-7CC7-681299558C8B}"/>
              </a:ext>
            </a:extLst>
          </p:cNvPr>
          <p:cNvSpPr txBox="1"/>
          <p:nvPr/>
        </p:nvSpPr>
        <p:spPr>
          <a:xfrm>
            <a:off x="530352" y="804672"/>
            <a:ext cx="3702552" cy="307777"/>
          </a:xfrm>
          <a:prstGeom prst="rect">
            <a:avLst/>
          </a:prstGeom>
          <a:noFill/>
        </p:spPr>
        <p:txBody>
          <a:bodyPr wrap="none">
            <a:spAutoFit/>
          </a:bodyPr>
          <a:lstStyle/>
          <a:p>
            <a:r>
              <a:rPr lang="en-GB" sz="1400" dirty="0"/>
              <a:t>Recognising when more support may be needed</a:t>
            </a:r>
            <a:endParaRPr lang="en-GB" sz="1400" b="1" dirty="0"/>
          </a:p>
        </p:txBody>
      </p:sp>
      <p:sp>
        <p:nvSpPr>
          <p:cNvPr id="7" name="Rounded Rectangle 6">
            <a:extLst>
              <a:ext uri="{FF2B5EF4-FFF2-40B4-BE49-F238E27FC236}">
                <a16:creationId xmlns:a16="http://schemas.microsoft.com/office/drawing/2014/main" id="{C8C933C4-087E-1AFE-674B-D7C24E1746AA}"/>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228ED7C0-8AAC-0FE8-BAC7-61DC1F2B1C59}"/>
              </a:ext>
            </a:extLst>
          </p:cNvPr>
          <p:cNvSpPr/>
          <p:nvPr/>
        </p:nvSpPr>
        <p:spPr>
          <a:xfrm>
            <a:off x="749808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A8C0A9CC-4770-327F-5EF7-79FF4C3861E7}"/>
              </a:ext>
            </a:extLst>
          </p:cNvPr>
          <p:cNvSpPr txBox="1"/>
          <p:nvPr/>
        </p:nvSpPr>
        <p:spPr>
          <a:xfrm>
            <a:off x="7691299" y="1831554"/>
            <a:ext cx="2634478" cy="2536079"/>
          </a:xfrm>
          <a:prstGeom prst="rect">
            <a:avLst/>
          </a:prstGeom>
          <a:noFill/>
        </p:spPr>
        <p:txBody>
          <a:bodyPr wrap="square" lIns="73152" tIns="36576" rIns="73152" bIns="36576">
            <a:spAutoFit/>
          </a:bodyPr>
          <a:lstStyle/>
          <a:p>
            <a:br>
              <a:rPr lang="en-GB" sz="1600" dirty="0"/>
            </a:br>
            <a:r>
              <a:rPr lang="en-GB" sz="1600" b="1" dirty="0"/>
              <a:t>Instead of thinking:</a:t>
            </a:r>
            <a:br>
              <a:rPr lang="en-GB" sz="1600" dirty="0"/>
            </a:br>
            <a:r>
              <a:rPr lang="en-GB" sz="1600" i="1" dirty="0"/>
              <a:t>"Let's wait and see if they catch up.“</a:t>
            </a:r>
          </a:p>
          <a:p>
            <a:endParaRPr lang="en-GB" sz="1600" dirty="0"/>
          </a:p>
          <a:p>
            <a:r>
              <a:rPr lang="en-GB" sz="1600" b="1" dirty="0"/>
              <a:t>Ask:</a:t>
            </a:r>
            <a:br>
              <a:rPr lang="en-GB" sz="1600" dirty="0"/>
            </a:br>
            <a:r>
              <a:rPr lang="en-GB" sz="1600" i="1" dirty="0"/>
              <a:t>"Is there support we </a:t>
            </a:r>
          </a:p>
          <a:p>
            <a:r>
              <a:rPr lang="en-GB" sz="1600" i="1" dirty="0"/>
              <a:t>could put in place now?"</a:t>
            </a:r>
            <a:endParaRPr lang="en-GB" sz="1600" dirty="0"/>
          </a:p>
          <a:p>
            <a:endParaRPr lang="en-GB" sz="1600" i="1" dirty="0"/>
          </a:p>
          <a:p>
            <a:endParaRPr lang="en-GB" sz="1600" dirty="0"/>
          </a:p>
        </p:txBody>
      </p:sp>
      <p:sp>
        <p:nvSpPr>
          <p:cNvPr id="13" name="Rounded Rectangle 12">
            <a:extLst>
              <a:ext uri="{FF2B5EF4-FFF2-40B4-BE49-F238E27FC236}">
                <a16:creationId xmlns:a16="http://schemas.microsoft.com/office/drawing/2014/main" id="{5040C759-9CE4-8C22-D982-8DA8F78AF822}"/>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0B67935A-2C84-A4C8-F800-75BCB674B4D3}"/>
              </a:ext>
            </a:extLst>
          </p:cNvPr>
          <p:cNvSpPr txBox="1"/>
          <p:nvPr/>
        </p:nvSpPr>
        <p:spPr>
          <a:xfrm>
            <a:off x="868680" y="1572768"/>
            <a:ext cx="6172200" cy="3951851"/>
          </a:xfrm>
          <a:prstGeom prst="rect">
            <a:avLst/>
          </a:prstGeom>
          <a:noFill/>
        </p:spPr>
        <p:txBody>
          <a:bodyPr wrap="square" lIns="109728" tIns="36576" rIns="73152" bIns="36576">
            <a:spAutoFit/>
          </a:bodyPr>
          <a:lstStyle/>
          <a:p>
            <a:endParaRPr lang="en-GB" b="1" dirty="0"/>
          </a:p>
          <a:p>
            <a:r>
              <a:rPr lang="en-GB" b="1" dirty="0"/>
              <a:t>Support might include:</a:t>
            </a:r>
          </a:p>
          <a:p>
            <a:endParaRPr lang="en-GB" b="1" dirty="0"/>
          </a:p>
          <a:p>
            <a:r>
              <a:rPr lang="en-GB" dirty="0"/>
              <a:t>✓ Reasonable classroom adjustments</a:t>
            </a:r>
            <a:br>
              <a:rPr lang="en-GB" dirty="0"/>
            </a:br>
            <a:r>
              <a:rPr lang="en-GB" dirty="0"/>
              <a:t>✓ Targeted SEND support</a:t>
            </a:r>
            <a:br>
              <a:rPr lang="en-GB" dirty="0"/>
            </a:br>
            <a:r>
              <a:rPr lang="en-GB" dirty="0"/>
              <a:t>✓ Additional assessment where appropriate</a:t>
            </a:r>
            <a:br>
              <a:rPr lang="en-GB" dirty="0"/>
            </a:br>
            <a:r>
              <a:rPr lang="en-GB" dirty="0"/>
              <a:t>✓ Support from an Educational Psychologist or other professionals</a:t>
            </a:r>
            <a:br>
              <a:rPr lang="en-GB" dirty="0"/>
            </a:br>
            <a:r>
              <a:rPr lang="en-GB" dirty="0"/>
              <a:t>✓ An Education, Health and Care Plan (EHCP), where appropriate</a:t>
            </a:r>
          </a:p>
          <a:p>
            <a:endParaRPr lang="en-GB" b="1" dirty="0"/>
          </a:p>
          <a:p>
            <a:r>
              <a:rPr lang="en-GB" b="1" dirty="0"/>
              <a:t>Not every child with NF1 will need an EHCP. Support should be based on the individual child's needs and the barriers they experience.</a:t>
            </a:r>
            <a:endParaRPr lang="en-GB" dirty="0"/>
          </a:p>
        </p:txBody>
      </p:sp>
      <p:sp>
        <p:nvSpPr>
          <p:cNvPr id="15" name="Rounded Rectangle 14">
            <a:extLst>
              <a:ext uri="{FF2B5EF4-FFF2-40B4-BE49-F238E27FC236}">
                <a16:creationId xmlns:a16="http://schemas.microsoft.com/office/drawing/2014/main" id="{C4A75883-77B0-D1E4-60B1-8177E4628E8F}"/>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017D4BAC-6A92-3A5D-4EE6-8FC5B83AAFE1}"/>
              </a:ext>
            </a:extLst>
          </p:cNvPr>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Not every child with NF1 will need additional SEND support, but difficulties should not have to become severe before they are recognised.</a:t>
            </a:r>
            <a:endParaRPr lang="en-GB" noProof="0" dirty="0"/>
          </a:p>
        </p:txBody>
      </p:sp>
      <p:sp>
        <p:nvSpPr>
          <p:cNvPr id="18" name="Freeform 5">
            <a:extLst>
              <a:ext uri="{FF2B5EF4-FFF2-40B4-BE49-F238E27FC236}">
                <a16:creationId xmlns:a16="http://schemas.microsoft.com/office/drawing/2014/main" id="{35898D7D-24B6-E44B-3239-E7E4805C052F}"/>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9" name="Picture 8">
            <a:extLst>
              <a:ext uri="{FF2B5EF4-FFF2-40B4-BE49-F238E27FC236}">
                <a16:creationId xmlns:a16="http://schemas.microsoft.com/office/drawing/2014/main" id="{FCC2B91F-43F2-5EFE-71E1-1C025A0F2338}"/>
              </a:ext>
            </a:extLst>
          </p:cNvPr>
          <p:cNvPicPr>
            <a:picLocks noChangeAspect="1"/>
          </p:cNvPicPr>
          <p:nvPr/>
        </p:nvPicPr>
        <p:blipFill>
          <a:blip r:embed="rId4"/>
          <a:srcRect r="18918" b="44099"/>
          <a:stretch>
            <a:fillRect/>
          </a:stretch>
        </p:blipFill>
        <p:spPr>
          <a:xfrm>
            <a:off x="9773334" y="3146965"/>
            <a:ext cx="2634479" cy="2421731"/>
          </a:xfrm>
          <a:prstGeom prst="rect">
            <a:avLst/>
          </a:prstGeom>
        </p:spPr>
      </p:pic>
    </p:spTree>
    <p:extLst>
      <p:ext uri="{BB962C8B-B14F-4D97-AF65-F5344CB8AC3E}">
        <p14:creationId xmlns:p14="http://schemas.microsoft.com/office/powerpoint/2010/main" val="1868489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FBA7-5B1A-40C8-9DA7-83D6265AB12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BFD1808-FF6C-9F15-0569-7DC7A999D4FA}"/>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3B740C40-771D-6C29-7631-430DDAC839D3}"/>
              </a:ext>
            </a:extLst>
          </p:cNvPr>
          <p:cNvSpPr txBox="1"/>
          <p:nvPr/>
        </p:nvSpPr>
        <p:spPr>
          <a:xfrm>
            <a:off x="314076" y="130117"/>
            <a:ext cx="4020331" cy="523220"/>
          </a:xfrm>
          <a:prstGeom prst="rect">
            <a:avLst/>
          </a:prstGeom>
          <a:noFill/>
        </p:spPr>
        <p:txBody>
          <a:bodyPr wrap="none">
            <a:spAutoFit/>
          </a:bodyPr>
          <a:lstStyle/>
          <a:p>
            <a:pPr>
              <a:defRPr sz="2800" b="1">
                <a:solidFill>
                  <a:srgbClr val="183558"/>
                </a:solidFill>
              </a:defRPr>
            </a:pPr>
            <a:r>
              <a:rPr lang="en-GB" sz="2800" b="1" dirty="0"/>
              <a:t>STRENGTHS &amp; POTENTIAL</a:t>
            </a:r>
            <a:endParaRPr lang="en-GB" noProof="0" dirty="0"/>
          </a:p>
        </p:txBody>
      </p:sp>
      <p:sp>
        <p:nvSpPr>
          <p:cNvPr id="6" name="TextBox 5">
            <a:extLst>
              <a:ext uri="{FF2B5EF4-FFF2-40B4-BE49-F238E27FC236}">
                <a16:creationId xmlns:a16="http://schemas.microsoft.com/office/drawing/2014/main" id="{4EA9CADF-9026-9743-ED34-A2765EA4E720}"/>
              </a:ext>
            </a:extLst>
          </p:cNvPr>
          <p:cNvSpPr txBox="1"/>
          <p:nvPr/>
        </p:nvSpPr>
        <p:spPr>
          <a:xfrm>
            <a:off x="530352" y="804672"/>
            <a:ext cx="2090252" cy="307777"/>
          </a:xfrm>
          <a:prstGeom prst="rect">
            <a:avLst/>
          </a:prstGeom>
          <a:noFill/>
        </p:spPr>
        <p:txBody>
          <a:bodyPr wrap="none">
            <a:spAutoFit/>
          </a:bodyPr>
          <a:lstStyle/>
          <a:p>
            <a:r>
              <a:rPr lang="en-GB" sz="1400" dirty="0"/>
              <a:t>See the child, not just NF1</a:t>
            </a:r>
            <a:endParaRPr lang="en-GB" sz="1400" b="1" dirty="0"/>
          </a:p>
        </p:txBody>
      </p:sp>
      <p:sp>
        <p:nvSpPr>
          <p:cNvPr id="7" name="Rounded Rectangle 6">
            <a:extLst>
              <a:ext uri="{FF2B5EF4-FFF2-40B4-BE49-F238E27FC236}">
                <a16:creationId xmlns:a16="http://schemas.microsoft.com/office/drawing/2014/main" id="{F1AD4702-BA58-870C-2DB2-537867CD0F18}"/>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9286F17A-A811-8B3B-7536-8DFD37039B78}"/>
              </a:ext>
            </a:extLst>
          </p:cNvPr>
          <p:cNvSpPr/>
          <p:nvPr/>
        </p:nvSpPr>
        <p:spPr>
          <a:xfrm>
            <a:off x="7725674"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0FE9B4B8-317A-AEBA-35A7-C0A058C40673}"/>
              </a:ext>
            </a:extLst>
          </p:cNvPr>
          <p:cNvSpPr txBox="1"/>
          <p:nvPr/>
        </p:nvSpPr>
        <p:spPr>
          <a:xfrm>
            <a:off x="7926842" y="1200188"/>
            <a:ext cx="2634478" cy="2289858"/>
          </a:xfrm>
          <a:prstGeom prst="rect">
            <a:avLst/>
          </a:prstGeom>
          <a:noFill/>
        </p:spPr>
        <p:txBody>
          <a:bodyPr wrap="square" lIns="73152" tIns="36576" rIns="73152" bIns="36576">
            <a:spAutoFit/>
          </a:bodyPr>
          <a:lstStyle/>
          <a:p>
            <a:br>
              <a:rPr lang="en-GB" sz="1600" dirty="0"/>
            </a:br>
            <a:r>
              <a:rPr lang="en-GB" sz="1600" b="1" dirty="0"/>
              <a:t>Instead of asking:</a:t>
            </a:r>
            <a:br>
              <a:rPr lang="en-GB" sz="1600" dirty="0"/>
            </a:br>
            <a:r>
              <a:rPr lang="en-GB" sz="1600" i="1" dirty="0"/>
              <a:t>"What can't this child do?“</a:t>
            </a:r>
          </a:p>
          <a:p>
            <a:endParaRPr lang="en-GB" sz="1600" dirty="0"/>
          </a:p>
          <a:p>
            <a:r>
              <a:rPr lang="en-GB" sz="1600" b="1" dirty="0"/>
              <a:t>Ask:</a:t>
            </a:r>
            <a:br>
              <a:rPr lang="en-GB" sz="1600" dirty="0"/>
            </a:br>
            <a:r>
              <a:rPr lang="en-GB" sz="1600" i="1" dirty="0"/>
              <a:t>"What are they good at, and how can we build on it?"</a:t>
            </a:r>
            <a:endParaRPr lang="en-GB" sz="1600" dirty="0"/>
          </a:p>
          <a:p>
            <a:endParaRPr lang="en-GB" sz="1600" i="1" dirty="0"/>
          </a:p>
          <a:p>
            <a:endParaRPr lang="en-GB" sz="1600" dirty="0"/>
          </a:p>
        </p:txBody>
      </p:sp>
      <p:sp>
        <p:nvSpPr>
          <p:cNvPr id="13" name="Rounded Rectangle 12">
            <a:extLst>
              <a:ext uri="{FF2B5EF4-FFF2-40B4-BE49-F238E27FC236}">
                <a16:creationId xmlns:a16="http://schemas.microsoft.com/office/drawing/2014/main" id="{29B01989-EF82-371B-C7DE-B69048F3627B}"/>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6AC50B6F-0669-8CBD-09CF-04720223A8F0}"/>
              </a:ext>
            </a:extLst>
          </p:cNvPr>
          <p:cNvSpPr txBox="1"/>
          <p:nvPr/>
        </p:nvSpPr>
        <p:spPr>
          <a:xfrm>
            <a:off x="1063285" y="1356431"/>
            <a:ext cx="6172200" cy="3120854"/>
          </a:xfrm>
          <a:prstGeom prst="rect">
            <a:avLst/>
          </a:prstGeom>
          <a:noFill/>
        </p:spPr>
        <p:txBody>
          <a:bodyPr wrap="square" lIns="109728" tIns="36576" rIns="73152" bIns="36576">
            <a:spAutoFit/>
          </a:bodyPr>
          <a:lstStyle/>
          <a:p>
            <a:endParaRPr lang="en-GB" b="1" dirty="0"/>
          </a:p>
          <a:p>
            <a:r>
              <a:rPr lang="en-GB" b="1" dirty="0"/>
              <a:t>Every Child Has Strengths</a:t>
            </a:r>
          </a:p>
          <a:p>
            <a:endParaRPr lang="en-GB" b="1" dirty="0"/>
          </a:p>
          <a:p>
            <a:r>
              <a:rPr lang="en-GB" dirty="0"/>
              <a:t>✓ Start with what they enjoy and do well</a:t>
            </a:r>
            <a:br>
              <a:rPr lang="en-GB" dirty="0"/>
            </a:br>
            <a:r>
              <a:rPr lang="en-GB" dirty="0"/>
              <a:t>✓ Give them opportunities to succeed</a:t>
            </a:r>
            <a:br>
              <a:rPr lang="en-GB" dirty="0"/>
            </a:br>
            <a:r>
              <a:rPr lang="en-GB" dirty="0"/>
              <a:t>✓ Celebrate effort, creativity and persistence</a:t>
            </a:r>
            <a:br>
              <a:rPr lang="en-GB" dirty="0"/>
            </a:br>
            <a:r>
              <a:rPr lang="en-GB" dirty="0"/>
              <a:t>✓ Encourage independence</a:t>
            </a:r>
            <a:br>
              <a:rPr lang="en-GB" dirty="0"/>
            </a:br>
            <a:r>
              <a:rPr lang="en-GB" dirty="0"/>
              <a:t>✓ Give meaningful roles within the classroom</a:t>
            </a:r>
            <a:br>
              <a:rPr lang="en-GB" dirty="0"/>
            </a:br>
            <a:r>
              <a:rPr lang="en-GB" dirty="0"/>
              <a:t>✓ Listen to what the child says helps them</a:t>
            </a:r>
            <a:br>
              <a:rPr lang="en-GB" dirty="0"/>
            </a:br>
            <a:r>
              <a:rPr lang="en-GB" dirty="0"/>
              <a:t>✓ Maintain high expectations</a:t>
            </a:r>
            <a:br>
              <a:rPr lang="en-GB" dirty="0"/>
            </a:br>
            <a:r>
              <a:rPr lang="en-GB" dirty="0"/>
              <a:t>✓ Don't allow NF1 to define what you think they can achieve</a:t>
            </a:r>
          </a:p>
        </p:txBody>
      </p:sp>
      <p:sp>
        <p:nvSpPr>
          <p:cNvPr id="15" name="Rounded Rectangle 14">
            <a:extLst>
              <a:ext uri="{FF2B5EF4-FFF2-40B4-BE49-F238E27FC236}">
                <a16:creationId xmlns:a16="http://schemas.microsoft.com/office/drawing/2014/main" id="{E250692C-E95E-2569-4F93-2AE73FDDBD1A}"/>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5E09D77F-4A13-376D-CC85-378C05A9C161}"/>
              </a:ext>
            </a:extLst>
          </p:cNvPr>
          <p:cNvSpPr txBox="1"/>
          <p:nvPr/>
        </p:nvSpPr>
        <p:spPr>
          <a:xfrm>
            <a:off x="822960" y="5779008"/>
            <a:ext cx="9555480" cy="281616"/>
          </a:xfrm>
          <a:prstGeom prst="rect">
            <a:avLst/>
          </a:prstGeom>
          <a:noFill/>
        </p:spPr>
        <p:txBody>
          <a:bodyPr wrap="square" lIns="73152" tIns="36576" rIns="73152" bIns="36576">
            <a:spAutoFit/>
          </a:bodyPr>
          <a:lstStyle/>
          <a:p>
            <a:pPr>
              <a:defRPr sz="1350" b="1">
                <a:solidFill>
                  <a:srgbClr val="183558"/>
                </a:solidFill>
              </a:defRPr>
            </a:pPr>
            <a:r>
              <a:rPr lang="en-GB" sz="1350" b="1" dirty="0"/>
              <a:t>Having NF1 does not determine a child's potential. The goal is to remove barriers, not lower aspirations.</a:t>
            </a:r>
            <a:endParaRPr lang="en-GB" noProof="0" dirty="0"/>
          </a:p>
        </p:txBody>
      </p:sp>
      <p:sp>
        <p:nvSpPr>
          <p:cNvPr id="18" name="Freeform 5">
            <a:extLst>
              <a:ext uri="{FF2B5EF4-FFF2-40B4-BE49-F238E27FC236}">
                <a16:creationId xmlns:a16="http://schemas.microsoft.com/office/drawing/2014/main" id="{9D410FEF-8C78-A282-B100-596172656CCF}"/>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99F0377D-011D-ECED-CBB0-AFF1182892AF}"/>
              </a:ext>
            </a:extLst>
          </p:cNvPr>
          <p:cNvPicPr>
            <a:picLocks noChangeAspect="1"/>
          </p:cNvPicPr>
          <p:nvPr/>
        </p:nvPicPr>
        <p:blipFill>
          <a:blip r:embed="rId4"/>
          <a:srcRect t="24195" b="20132"/>
          <a:stretch>
            <a:fillRect/>
          </a:stretch>
        </p:blipFill>
        <p:spPr>
          <a:xfrm>
            <a:off x="9007272" y="2206487"/>
            <a:ext cx="3656736" cy="3618241"/>
          </a:xfrm>
          <a:prstGeom prst="rect">
            <a:avLst/>
          </a:prstGeom>
        </p:spPr>
      </p:pic>
    </p:spTree>
    <p:extLst>
      <p:ext uri="{BB962C8B-B14F-4D97-AF65-F5344CB8AC3E}">
        <p14:creationId xmlns:p14="http://schemas.microsoft.com/office/powerpoint/2010/main" val="1307983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57368-A4CE-9222-15EC-59502CD8E9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CA67A84-191E-FE9D-ACC7-316DF3BBCCB5}"/>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5DDC1294-5A33-4019-2636-57CDF4118B8C}"/>
              </a:ext>
            </a:extLst>
          </p:cNvPr>
          <p:cNvSpPr txBox="1"/>
          <p:nvPr/>
        </p:nvSpPr>
        <p:spPr>
          <a:xfrm>
            <a:off x="314076" y="130117"/>
            <a:ext cx="2965748" cy="523220"/>
          </a:xfrm>
          <a:prstGeom prst="rect">
            <a:avLst/>
          </a:prstGeom>
          <a:noFill/>
        </p:spPr>
        <p:txBody>
          <a:bodyPr wrap="none">
            <a:spAutoFit/>
          </a:bodyPr>
          <a:lstStyle/>
          <a:p>
            <a:pPr>
              <a:defRPr sz="2800" b="1">
                <a:solidFill>
                  <a:srgbClr val="183558"/>
                </a:solidFill>
              </a:defRPr>
            </a:pPr>
            <a:r>
              <a:rPr lang="en-GB" sz="2800" b="1" dirty="0"/>
              <a:t>A REAL-LIFE STORY</a:t>
            </a:r>
            <a:endParaRPr lang="en-GB" noProof="0" dirty="0"/>
          </a:p>
        </p:txBody>
      </p:sp>
      <p:sp>
        <p:nvSpPr>
          <p:cNvPr id="6" name="TextBox 5">
            <a:extLst>
              <a:ext uri="{FF2B5EF4-FFF2-40B4-BE49-F238E27FC236}">
                <a16:creationId xmlns:a16="http://schemas.microsoft.com/office/drawing/2014/main" id="{F5FCEC5A-ACDC-3063-0227-55C9D0ECCB2E}"/>
              </a:ext>
            </a:extLst>
          </p:cNvPr>
          <p:cNvSpPr txBox="1"/>
          <p:nvPr/>
        </p:nvSpPr>
        <p:spPr>
          <a:xfrm>
            <a:off x="530352" y="804672"/>
            <a:ext cx="3246530" cy="307777"/>
          </a:xfrm>
          <a:prstGeom prst="rect">
            <a:avLst/>
          </a:prstGeom>
          <a:noFill/>
        </p:spPr>
        <p:txBody>
          <a:bodyPr wrap="none">
            <a:spAutoFit/>
          </a:bodyPr>
          <a:lstStyle/>
          <a:p>
            <a:r>
              <a:rPr lang="en-GB" sz="1400" dirty="0"/>
              <a:t>The difference the right support can make</a:t>
            </a:r>
            <a:endParaRPr lang="en-GB" sz="1400" b="1" dirty="0"/>
          </a:p>
        </p:txBody>
      </p:sp>
      <p:sp>
        <p:nvSpPr>
          <p:cNvPr id="7" name="Rounded Rectangle 6">
            <a:extLst>
              <a:ext uri="{FF2B5EF4-FFF2-40B4-BE49-F238E27FC236}">
                <a16:creationId xmlns:a16="http://schemas.microsoft.com/office/drawing/2014/main" id="{06518ADC-5776-A9FA-A08F-482E844E7DED}"/>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942B8811-F251-3716-5C45-C26711EA21AC}"/>
              </a:ext>
            </a:extLst>
          </p:cNvPr>
          <p:cNvSpPr/>
          <p:nvPr/>
        </p:nvSpPr>
        <p:spPr>
          <a:xfrm>
            <a:off x="7754112" y="125730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F4829ABD-8E17-58CE-90D8-13A51B0A9F59}"/>
              </a:ext>
            </a:extLst>
          </p:cNvPr>
          <p:cNvSpPr txBox="1"/>
          <p:nvPr/>
        </p:nvSpPr>
        <p:spPr>
          <a:xfrm>
            <a:off x="7926842" y="3775186"/>
            <a:ext cx="2634478" cy="1551194"/>
          </a:xfrm>
          <a:prstGeom prst="rect">
            <a:avLst/>
          </a:prstGeom>
          <a:noFill/>
        </p:spPr>
        <p:txBody>
          <a:bodyPr wrap="square" lIns="73152" tIns="36576" rIns="73152" bIns="36576">
            <a:spAutoFit/>
          </a:bodyPr>
          <a:lstStyle/>
          <a:p>
            <a:br>
              <a:rPr lang="en-GB" sz="1600" dirty="0"/>
            </a:br>
            <a:r>
              <a:rPr lang="en-GB" sz="1600" dirty="0"/>
              <a:t>Her ability hadn't suddenly changed. What changed was the support around her — and her story is not an isolated one.</a:t>
            </a:r>
          </a:p>
        </p:txBody>
      </p:sp>
      <p:sp>
        <p:nvSpPr>
          <p:cNvPr id="13" name="Rounded Rectangle 12">
            <a:extLst>
              <a:ext uri="{FF2B5EF4-FFF2-40B4-BE49-F238E27FC236}">
                <a16:creationId xmlns:a16="http://schemas.microsoft.com/office/drawing/2014/main" id="{0B3848CD-4A9C-19E4-9C8B-EDEA0A082043}"/>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D22A9380-DB4A-7844-A63D-8CAE6C4C025A}"/>
              </a:ext>
            </a:extLst>
          </p:cNvPr>
          <p:cNvSpPr txBox="1"/>
          <p:nvPr/>
        </p:nvSpPr>
        <p:spPr>
          <a:xfrm>
            <a:off x="1063285" y="1356431"/>
            <a:ext cx="6172200" cy="3397853"/>
          </a:xfrm>
          <a:prstGeom prst="rect">
            <a:avLst/>
          </a:prstGeom>
          <a:noFill/>
        </p:spPr>
        <p:txBody>
          <a:bodyPr wrap="square" lIns="109728" tIns="36576" rIns="73152" bIns="36576">
            <a:spAutoFit/>
          </a:bodyPr>
          <a:lstStyle/>
          <a:p>
            <a:endParaRPr lang="en-GB" b="1" dirty="0"/>
          </a:p>
          <a:p>
            <a:r>
              <a:rPr lang="en-GB" b="1" dirty="0"/>
              <a:t>At six years old, she couldn't write her own name.</a:t>
            </a:r>
            <a:endParaRPr lang="en-GB" dirty="0"/>
          </a:p>
          <a:p>
            <a:r>
              <a:rPr lang="en-GB" dirty="0"/>
              <a:t>She struggled throughout school and was excluded from PE because of difficulties associated with NF1.</a:t>
            </a:r>
          </a:p>
          <a:p>
            <a:r>
              <a:rPr lang="en-GB" dirty="0"/>
              <a:t>She was told she wasn't going to get anywhere.</a:t>
            </a:r>
          </a:p>
          <a:p>
            <a:r>
              <a:rPr lang="en-GB" b="1" dirty="0"/>
              <a:t>She left school with just one GCSE.</a:t>
            </a:r>
            <a:endParaRPr lang="en-GB" dirty="0"/>
          </a:p>
          <a:p>
            <a:r>
              <a:rPr lang="en-GB" dirty="0"/>
              <a:t>Then she went to college and received the right support.</a:t>
            </a:r>
          </a:p>
          <a:p>
            <a:r>
              <a:rPr lang="en-GB" b="1" dirty="0"/>
              <a:t>She achieved a Sports Diploma.</a:t>
            </a:r>
          </a:p>
          <a:p>
            <a:endParaRPr lang="en-GB" dirty="0"/>
          </a:p>
          <a:p>
            <a:r>
              <a:rPr lang="en-GB" dirty="0"/>
              <a:t>She went on to university and graduated with a:</a:t>
            </a:r>
          </a:p>
          <a:p>
            <a:r>
              <a:rPr lang="en-GB" b="1" dirty="0"/>
              <a:t>Degree in Graphic Design Engineering</a:t>
            </a:r>
          </a:p>
          <a:p>
            <a:endParaRPr lang="en-GB" b="1" dirty="0"/>
          </a:p>
        </p:txBody>
      </p:sp>
      <p:sp>
        <p:nvSpPr>
          <p:cNvPr id="15" name="Rounded Rectangle 14">
            <a:extLst>
              <a:ext uri="{FF2B5EF4-FFF2-40B4-BE49-F238E27FC236}">
                <a16:creationId xmlns:a16="http://schemas.microsoft.com/office/drawing/2014/main" id="{6BDEB994-50CD-C376-012C-DFEF033A9B7E}"/>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 name="Freeform 5">
            <a:extLst>
              <a:ext uri="{FF2B5EF4-FFF2-40B4-BE49-F238E27FC236}">
                <a16:creationId xmlns:a16="http://schemas.microsoft.com/office/drawing/2014/main" id="{144E937F-03CB-88AC-E9F2-43E62294FB7A}"/>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9" name="Picture 8">
            <a:extLst>
              <a:ext uri="{FF2B5EF4-FFF2-40B4-BE49-F238E27FC236}">
                <a16:creationId xmlns:a16="http://schemas.microsoft.com/office/drawing/2014/main" id="{F3E5898A-DBC9-8818-7590-30A137A58E56}"/>
              </a:ext>
            </a:extLst>
          </p:cNvPr>
          <p:cNvPicPr>
            <a:picLocks noChangeAspect="1"/>
          </p:cNvPicPr>
          <p:nvPr/>
        </p:nvPicPr>
        <p:blipFill>
          <a:blip r:embed="rId4"/>
          <a:srcRect/>
          <a:stretch>
            <a:fillRect/>
          </a:stretch>
        </p:blipFill>
        <p:spPr>
          <a:xfrm>
            <a:off x="8960472" y="958560"/>
            <a:ext cx="3011754" cy="3011754"/>
          </a:xfrm>
          <a:prstGeom prst="rect">
            <a:avLst/>
          </a:prstGeom>
        </p:spPr>
      </p:pic>
    </p:spTree>
    <p:extLst>
      <p:ext uri="{BB962C8B-B14F-4D97-AF65-F5344CB8AC3E}">
        <p14:creationId xmlns:p14="http://schemas.microsoft.com/office/powerpoint/2010/main" val="4190877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68FAB-EA76-FD1B-B443-E4585722CE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7263D11-C1D4-47D3-A485-09C8398FC23D}"/>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2E102455-9CA3-A5FB-FF3B-E78FF017EAEC}"/>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7158B6BC-0346-1FDD-2939-5A6F98B7091E}"/>
              </a:ext>
            </a:extLst>
          </p:cNvPr>
          <p:cNvSpPr txBox="1"/>
          <p:nvPr/>
        </p:nvSpPr>
        <p:spPr>
          <a:xfrm>
            <a:off x="314076" y="157002"/>
            <a:ext cx="2934073" cy="523220"/>
          </a:xfrm>
          <a:prstGeom prst="rect">
            <a:avLst/>
          </a:prstGeom>
          <a:noFill/>
        </p:spPr>
        <p:txBody>
          <a:bodyPr wrap="none">
            <a:spAutoFit/>
          </a:bodyPr>
          <a:lstStyle/>
          <a:p>
            <a:pPr>
              <a:defRPr sz="2800" b="1">
                <a:solidFill>
                  <a:srgbClr val="183558"/>
                </a:solidFill>
              </a:defRPr>
            </a:pPr>
            <a:r>
              <a:rPr lang="en-GB" sz="2800" b="1"/>
              <a:t>SHE IS NOT </a:t>
            </a:r>
            <a:r>
              <a:rPr lang="en-GB" sz="2800" b="1" dirty="0"/>
              <a:t>ALONE</a:t>
            </a:r>
            <a:endParaRPr lang="en-GB" noProof="0" dirty="0"/>
          </a:p>
        </p:txBody>
      </p:sp>
      <p:sp>
        <p:nvSpPr>
          <p:cNvPr id="6" name="TextBox 5">
            <a:extLst>
              <a:ext uri="{FF2B5EF4-FFF2-40B4-BE49-F238E27FC236}">
                <a16:creationId xmlns:a16="http://schemas.microsoft.com/office/drawing/2014/main" id="{263439D7-2DBF-1D57-E315-A29DFAE67F47}"/>
              </a:ext>
            </a:extLst>
          </p:cNvPr>
          <p:cNvSpPr txBox="1"/>
          <p:nvPr/>
        </p:nvSpPr>
        <p:spPr>
          <a:xfrm>
            <a:off x="530352" y="804672"/>
            <a:ext cx="2073837" cy="307777"/>
          </a:xfrm>
          <a:prstGeom prst="rect">
            <a:avLst/>
          </a:prstGeom>
          <a:noFill/>
        </p:spPr>
        <p:txBody>
          <a:bodyPr wrap="none">
            <a:spAutoFit/>
          </a:bodyPr>
          <a:lstStyle/>
          <a:p>
            <a:r>
              <a:rPr lang="en-GB" sz="1400" dirty="0"/>
              <a:t>Don't limit a child's future</a:t>
            </a:r>
            <a:endParaRPr lang="en-GB" sz="1400" b="1" dirty="0"/>
          </a:p>
        </p:txBody>
      </p:sp>
      <p:sp>
        <p:nvSpPr>
          <p:cNvPr id="7" name="Rounded Rectangle 6">
            <a:extLst>
              <a:ext uri="{FF2B5EF4-FFF2-40B4-BE49-F238E27FC236}">
                <a16:creationId xmlns:a16="http://schemas.microsoft.com/office/drawing/2014/main" id="{0A8C3917-4EBE-7B4C-E2E2-952E344D8363}"/>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C47DD2AB-3189-F730-7E9D-DA8B4827CEAB}"/>
              </a:ext>
            </a:extLst>
          </p:cNvPr>
          <p:cNvSpPr/>
          <p:nvPr/>
        </p:nvSpPr>
        <p:spPr>
          <a:xfrm>
            <a:off x="8809714" y="128016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51DFEBD0-F68C-9ABD-6965-ACA445B25571}"/>
              </a:ext>
            </a:extLst>
          </p:cNvPr>
          <p:cNvSpPr txBox="1"/>
          <p:nvPr/>
        </p:nvSpPr>
        <p:spPr>
          <a:xfrm>
            <a:off x="8889429" y="1545407"/>
            <a:ext cx="2634478" cy="3767185"/>
          </a:xfrm>
          <a:prstGeom prst="rect">
            <a:avLst/>
          </a:prstGeom>
          <a:noFill/>
        </p:spPr>
        <p:txBody>
          <a:bodyPr wrap="square" lIns="73152" tIns="36576" rIns="73152" bIns="36576">
            <a:spAutoFit/>
          </a:bodyPr>
          <a:lstStyle/>
          <a:p>
            <a:br>
              <a:rPr lang="en-GB" sz="1600" dirty="0"/>
            </a:br>
            <a:r>
              <a:rPr lang="en-GB" sz="1600" b="1" dirty="0"/>
              <a:t>These young people all have NF1</a:t>
            </a:r>
          </a:p>
          <a:p>
            <a:endParaRPr lang="en-GB" sz="1600" dirty="0"/>
          </a:p>
          <a:p>
            <a:r>
              <a:rPr lang="en-GB" sz="1600" b="1" dirty="0"/>
              <a:t>And they were all told they wouldn’t achieve academically.</a:t>
            </a:r>
          </a:p>
          <a:p>
            <a:endParaRPr lang="en-GB" sz="1600" dirty="0"/>
          </a:p>
          <a:p>
            <a:r>
              <a:rPr lang="en-GB" sz="1600" b="1" dirty="0"/>
              <a:t>Their journeys have been different, but they show why difficulties during childhood should never be used to predict what a child will achieve in the future.</a:t>
            </a:r>
            <a:endParaRPr lang="en-GB" sz="1600" dirty="0"/>
          </a:p>
          <a:p>
            <a:endParaRPr lang="en-GB" sz="1600" dirty="0"/>
          </a:p>
        </p:txBody>
      </p:sp>
      <p:sp>
        <p:nvSpPr>
          <p:cNvPr id="13" name="Rounded Rectangle 12">
            <a:extLst>
              <a:ext uri="{FF2B5EF4-FFF2-40B4-BE49-F238E27FC236}">
                <a16:creationId xmlns:a16="http://schemas.microsoft.com/office/drawing/2014/main" id="{71C64930-0E0D-C119-582C-AE5000746B57}"/>
              </a:ext>
            </a:extLst>
          </p:cNvPr>
          <p:cNvSpPr/>
          <p:nvPr/>
        </p:nvSpPr>
        <p:spPr>
          <a:xfrm>
            <a:off x="594359" y="1325880"/>
            <a:ext cx="8049187" cy="41273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042C9636-0A48-E49E-68C0-1432CF6CDFAB}"/>
              </a:ext>
            </a:extLst>
          </p:cNvPr>
          <p:cNvSpPr txBox="1"/>
          <p:nvPr/>
        </p:nvSpPr>
        <p:spPr>
          <a:xfrm>
            <a:off x="1063285" y="1356431"/>
            <a:ext cx="6172200" cy="627864"/>
          </a:xfrm>
          <a:prstGeom prst="rect">
            <a:avLst/>
          </a:prstGeom>
          <a:noFill/>
        </p:spPr>
        <p:txBody>
          <a:bodyPr wrap="square" lIns="109728" tIns="36576" rIns="73152" bIns="36576">
            <a:spAutoFit/>
          </a:bodyPr>
          <a:lstStyle/>
          <a:p>
            <a:endParaRPr lang="en-GB" b="1" dirty="0"/>
          </a:p>
          <a:p>
            <a:endParaRPr lang="en-GB" b="1" dirty="0"/>
          </a:p>
        </p:txBody>
      </p:sp>
      <p:sp>
        <p:nvSpPr>
          <p:cNvPr id="15" name="Rounded Rectangle 14">
            <a:extLst>
              <a:ext uri="{FF2B5EF4-FFF2-40B4-BE49-F238E27FC236}">
                <a16:creationId xmlns:a16="http://schemas.microsoft.com/office/drawing/2014/main" id="{46F40211-F5D1-1BED-7851-F8040D4A8443}"/>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Support their potential instead of limiting it.</a:t>
            </a:r>
            <a:endParaRPr lang="en-GB" noProof="0" dirty="0"/>
          </a:p>
        </p:txBody>
      </p:sp>
      <p:sp>
        <p:nvSpPr>
          <p:cNvPr id="18" name="Freeform 5">
            <a:extLst>
              <a:ext uri="{FF2B5EF4-FFF2-40B4-BE49-F238E27FC236}">
                <a16:creationId xmlns:a16="http://schemas.microsoft.com/office/drawing/2014/main" id="{AFA85349-AC95-D95F-9D2D-51DA1DEFACB7}"/>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 name="TextBox 2">
            <a:extLst>
              <a:ext uri="{FF2B5EF4-FFF2-40B4-BE49-F238E27FC236}">
                <a16:creationId xmlns:a16="http://schemas.microsoft.com/office/drawing/2014/main" id="{DEB79832-8293-ABFD-FA51-D4F868BA2203}"/>
              </a:ext>
            </a:extLst>
          </p:cNvPr>
          <p:cNvSpPr txBox="1"/>
          <p:nvPr/>
        </p:nvSpPr>
        <p:spPr>
          <a:xfrm>
            <a:off x="2604189" y="5742236"/>
            <a:ext cx="8344495" cy="369332"/>
          </a:xfrm>
          <a:prstGeom prst="rect">
            <a:avLst/>
          </a:prstGeom>
          <a:noFill/>
        </p:spPr>
        <p:txBody>
          <a:bodyPr wrap="square" rtlCol="0">
            <a:spAutoFit/>
          </a:bodyPr>
          <a:lstStyle/>
          <a:p>
            <a:r>
              <a:rPr lang="en-GB"/>
              <a:t>Support their potential instead of limiting it.</a:t>
            </a:r>
            <a:endParaRPr lang="en-GB" dirty="0"/>
          </a:p>
        </p:txBody>
      </p:sp>
      <p:pic>
        <p:nvPicPr>
          <p:cNvPr id="12" name="Picture 11">
            <a:extLst>
              <a:ext uri="{FF2B5EF4-FFF2-40B4-BE49-F238E27FC236}">
                <a16:creationId xmlns:a16="http://schemas.microsoft.com/office/drawing/2014/main" id="{A12D7CD1-F0DE-EAED-5927-3F9C105A40C6}"/>
              </a:ext>
            </a:extLst>
          </p:cNvPr>
          <p:cNvPicPr>
            <a:picLocks noChangeAspect="1"/>
          </p:cNvPicPr>
          <p:nvPr/>
        </p:nvPicPr>
        <p:blipFill>
          <a:blip r:embed="rId4"/>
          <a:srcRect l="5957" t="13012" r="17312" b="10256"/>
          <a:stretch>
            <a:fillRect/>
          </a:stretch>
        </p:blipFill>
        <p:spPr>
          <a:xfrm>
            <a:off x="-5223" y="1268047"/>
            <a:ext cx="2604848" cy="3848023"/>
          </a:xfrm>
          <a:prstGeom prst="rect">
            <a:avLst/>
          </a:prstGeom>
        </p:spPr>
      </p:pic>
      <p:pic>
        <p:nvPicPr>
          <p:cNvPr id="17" name="Picture 16">
            <a:extLst>
              <a:ext uri="{FF2B5EF4-FFF2-40B4-BE49-F238E27FC236}">
                <a16:creationId xmlns:a16="http://schemas.microsoft.com/office/drawing/2014/main" id="{85BD3AAA-F4E8-13A1-A4F9-1F972C1B286D}"/>
              </a:ext>
            </a:extLst>
          </p:cNvPr>
          <p:cNvPicPr>
            <a:picLocks noChangeAspect="1"/>
          </p:cNvPicPr>
          <p:nvPr/>
        </p:nvPicPr>
        <p:blipFill>
          <a:blip r:embed="rId5"/>
          <a:srcRect/>
          <a:stretch>
            <a:fillRect/>
          </a:stretch>
        </p:blipFill>
        <p:spPr>
          <a:xfrm>
            <a:off x="1888305" y="174268"/>
            <a:ext cx="2566425" cy="5556538"/>
          </a:xfrm>
          <a:prstGeom prst="rect">
            <a:avLst/>
          </a:prstGeom>
        </p:spPr>
      </p:pic>
      <p:pic>
        <p:nvPicPr>
          <p:cNvPr id="20" name="Picture 19">
            <a:extLst>
              <a:ext uri="{FF2B5EF4-FFF2-40B4-BE49-F238E27FC236}">
                <a16:creationId xmlns:a16="http://schemas.microsoft.com/office/drawing/2014/main" id="{4F979265-0F7B-91A8-6B3C-C52656A8AF0B}"/>
              </a:ext>
            </a:extLst>
          </p:cNvPr>
          <p:cNvPicPr>
            <a:picLocks noChangeAspect="1"/>
          </p:cNvPicPr>
          <p:nvPr/>
        </p:nvPicPr>
        <p:blipFill>
          <a:blip r:embed="rId6"/>
          <a:srcRect/>
          <a:stretch>
            <a:fillRect/>
          </a:stretch>
        </p:blipFill>
        <p:spPr>
          <a:xfrm>
            <a:off x="3835280" y="2812774"/>
            <a:ext cx="1787961" cy="2672879"/>
          </a:xfrm>
          <a:prstGeom prst="rect">
            <a:avLst/>
          </a:prstGeom>
        </p:spPr>
      </p:pic>
      <p:pic>
        <p:nvPicPr>
          <p:cNvPr id="22" name="Picture 21">
            <a:extLst>
              <a:ext uri="{FF2B5EF4-FFF2-40B4-BE49-F238E27FC236}">
                <a16:creationId xmlns:a16="http://schemas.microsoft.com/office/drawing/2014/main" id="{DD1A0D58-D7FF-9EF4-61F0-64596E52E56F}"/>
              </a:ext>
            </a:extLst>
          </p:cNvPr>
          <p:cNvPicPr>
            <a:picLocks noChangeAspect="1"/>
          </p:cNvPicPr>
          <p:nvPr/>
        </p:nvPicPr>
        <p:blipFill>
          <a:blip r:embed="rId7"/>
          <a:srcRect t="9574" b="9480"/>
          <a:stretch>
            <a:fillRect/>
          </a:stretch>
        </p:blipFill>
        <p:spPr>
          <a:xfrm>
            <a:off x="5300102" y="1016088"/>
            <a:ext cx="2065894" cy="2947715"/>
          </a:xfrm>
          <a:prstGeom prst="rect">
            <a:avLst/>
          </a:prstGeom>
        </p:spPr>
      </p:pic>
      <p:pic>
        <p:nvPicPr>
          <p:cNvPr id="11" name="Picture 10">
            <a:extLst>
              <a:ext uri="{FF2B5EF4-FFF2-40B4-BE49-F238E27FC236}">
                <a16:creationId xmlns:a16="http://schemas.microsoft.com/office/drawing/2014/main" id="{75222854-DBB8-A103-47C6-4865421A0DA2}"/>
              </a:ext>
            </a:extLst>
          </p:cNvPr>
          <p:cNvPicPr>
            <a:picLocks noChangeAspect="1"/>
          </p:cNvPicPr>
          <p:nvPr/>
        </p:nvPicPr>
        <p:blipFill>
          <a:blip r:embed="rId8"/>
          <a:srcRect/>
          <a:stretch>
            <a:fillRect/>
          </a:stretch>
        </p:blipFill>
        <p:spPr>
          <a:xfrm>
            <a:off x="6718071" y="2668210"/>
            <a:ext cx="2044294" cy="2652287"/>
          </a:xfrm>
          <a:prstGeom prst="rect">
            <a:avLst/>
          </a:prstGeom>
        </p:spPr>
      </p:pic>
    </p:spTree>
    <p:extLst>
      <p:ext uri="{BB962C8B-B14F-4D97-AF65-F5344CB8AC3E}">
        <p14:creationId xmlns:p14="http://schemas.microsoft.com/office/powerpoint/2010/main" val="2227994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3D1C4-1221-2AD4-D0D7-AF09BCE642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C6687EC-9C1E-5726-6069-AD30800C58DF}"/>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0AE6B645-E44B-AD6B-8C0E-7CC6BA952C54}"/>
              </a:ext>
            </a:extLst>
          </p:cNvPr>
          <p:cNvSpPr txBox="1"/>
          <p:nvPr/>
        </p:nvSpPr>
        <p:spPr>
          <a:xfrm>
            <a:off x="314076" y="157002"/>
            <a:ext cx="6611105" cy="523220"/>
          </a:xfrm>
          <a:prstGeom prst="rect">
            <a:avLst/>
          </a:prstGeom>
          <a:noFill/>
        </p:spPr>
        <p:txBody>
          <a:bodyPr wrap="none">
            <a:spAutoFit/>
          </a:bodyPr>
          <a:lstStyle/>
          <a:p>
            <a:pPr>
              <a:defRPr sz="2800" b="1">
                <a:solidFill>
                  <a:srgbClr val="183558"/>
                </a:solidFill>
              </a:defRPr>
            </a:pPr>
            <a:r>
              <a:rPr lang="en-GB" sz="2800" b="1" dirty="0"/>
              <a:t>SUCCESS LOOKS DIFFERENT FOR EVERYONE</a:t>
            </a:r>
            <a:endParaRPr lang="en-GB" noProof="0" dirty="0"/>
          </a:p>
        </p:txBody>
      </p:sp>
      <p:sp>
        <p:nvSpPr>
          <p:cNvPr id="6" name="TextBox 5">
            <a:extLst>
              <a:ext uri="{FF2B5EF4-FFF2-40B4-BE49-F238E27FC236}">
                <a16:creationId xmlns:a16="http://schemas.microsoft.com/office/drawing/2014/main" id="{0C677E07-EAB4-66B3-ED51-2F8D7C8C013D}"/>
              </a:ext>
            </a:extLst>
          </p:cNvPr>
          <p:cNvSpPr txBox="1"/>
          <p:nvPr/>
        </p:nvSpPr>
        <p:spPr>
          <a:xfrm>
            <a:off x="530352" y="804672"/>
            <a:ext cx="4965398" cy="307777"/>
          </a:xfrm>
          <a:prstGeom prst="rect">
            <a:avLst/>
          </a:prstGeom>
          <a:noFill/>
        </p:spPr>
        <p:txBody>
          <a:bodyPr wrap="none">
            <a:spAutoFit/>
          </a:bodyPr>
          <a:lstStyle/>
          <a:p>
            <a:r>
              <a:rPr lang="en-GB" sz="1400" dirty="0"/>
              <a:t>Every child should have the opportunity to choose their own path</a:t>
            </a:r>
            <a:endParaRPr lang="en-GB" sz="1400" b="1" dirty="0"/>
          </a:p>
        </p:txBody>
      </p:sp>
      <p:sp>
        <p:nvSpPr>
          <p:cNvPr id="7" name="Rounded Rectangle 6">
            <a:extLst>
              <a:ext uri="{FF2B5EF4-FFF2-40B4-BE49-F238E27FC236}">
                <a16:creationId xmlns:a16="http://schemas.microsoft.com/office/drawing/2014/main" id="{1BD64B29-035F-E42E-F3E9-697F811E15B3}"/>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22FC091C-2AAA-207C-1358-DBC8437C042E}"/>
              </a:ext>
            </a:extLst>
          </p:cNvPr>
          <p:cNvSpPr/>
          <p:nvPr/>
        </p:nvSpPr>
        <p:spPr>
          <a:xfrm>
            <a:off x="6645801" y="1344801"/>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7C340AFA-08B5-6318-CA3B-60DCB1FBB115}"/>
              </a:ext>
            </a:extLst>
          </p:cNvPr>
          <p:cNvSpPr txBox="1"/>
          <p:nvPr/>
        </p:nvSpPr>
        <p:spPr>
          <a:xfrm>
            <a:off x="6816245" y="1952119"/>
            <a:ext cx="2634478" cy="2782300"/>
          </a:xfrm>
          <a:prstGeom prst="rect">
            <a:avLst/>
          </a:prstGeom>
          <a:noFill/>
        </p:spPr>
        <p:txBody>
          <a:bodyPr wrap="square" lIns="73152" tIns="36576" rIns="73152" bIns="36576">
            <a:spAutoFit/>
          </a:bodyPr>
          <a:lstStyle/>
          <a:p>
            <a:br>
              <a:rPr lang="en-GB" sz="1600" dirty="0"/>
            </a:br>
            <a:r>
              <a:rPr lang="en-GB" sz="1600" b="1" dirty="0"/>
              <a:t>Instead of asking:</a:t>
            </a:r>
            <a:br>
              <a:rPr lang="en-GB" sz="1600" dirty="0"/>
            </a:br>
            <a:r>
              <a:rPr lang="en-GB" sz="1600" i="1" dirty="0"/>
              <a:t>“What will this child be able to do?”</a:t>
            </a:r>
          </a:p>
          <a:p>
            <a:endParaRPr lang="en-GB" sz="1600" dirty="0"/>
          </a:p>
          <a:p>
            <a:r>
              <a:rPr lang="en-GB" sz="1600" b="1" dirty="0"/>
              <a:t>Ask:</a:t>
            </a:r>
            <a:br>
              <a:rPr lang="en-GB" sz="1600" dirty="0"/>
            </a:br>
            <a:r>
              <a:rPr lang="en-GB" sz="1600" b="1" dirty="0"/>
              <a:t>“What can we do now to give this child as many choices as possible in the future?”</a:t>
            </a:r>
            <a:endParaRPr lang="en-GB" sz="1600" dirty="0"/>
          </a:p>
          <a:p>
            <a:r>
              <a:rPr lang="en-GB" sz="1600" dirty="0"/>
              <a:t>ambitions and idea of success will be different</a:t>
            </a:r>
          </a:p>
        </p:txBody>
      </p:sp>
      <p:sp>
        <p:nvSpPr>
          <p:cNvPr id="14" name="TextBox 13">
            <a:extLst>
              <a:ext uri="{FF2B5EF4-FFF2-40B4-BE49-F238E27FC236}">
                <a16:creationId xmlns:a16="http://schemas.microsoft.com/office/drawing/2014/main" id="{AFA147F2-9F6E-BB25-ACD6-C83184086BF7}"/>
              </a:ext>
            </a:extLst>
          </p:cNvPr>
          <p:cNvSpPr txBox="1"/>
          <p:nvPr/>
        </p:nvSpPr>
        <p:spPr>
          <a:xfrm>
            <a:off x="1063285" y="1356431"/>
            <a:ext cx="6172200" cy="627864"/>
          </a:xfrm>
          <a:prstGeom prst="rect">
            <a:avLst/>
          </a:prstGeom>
          <a:noFill/>
        </p:spPr>
        <p:txBody>
          <a:bodyPr wrap="square" lIns="109728" tIns="36576" rIns="73152" bIns="36576">
            <a:spAutoFit/>
          </a:bodyPr>
          <a:lstStyle/>
          <a:p>
            <a:endParaRPr lang="en-GB" b="1" dirty="0"/>
          </a:p>
          <a:p>
            <a:endParaRPr lang="en-GB" b="1" dirty="0"/>
          </a:p>
        </p:txBody>
      </p:sp>
      <p:sp>
        <p:nvSpPr>
          <p:cNvPr id="15" name="Rounded Rectangle 14">
            <a:extLst>
              <a:ext uri="{FF2B5EF4-FFF2-40B4-BE49-F238E27FC236}">
                <a16:creationId xmlns:a16="http://schemas.microsoft.com/office/drawing/2014/main" id="{F4674854-1819-E9EB-20DB-01AEFA3CD47A}"/>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Support their potential instead of limiting it.</a:t>
            </a:r>
            <a:endParaRPr lang="en-GB" noProof="0" dirty="0"/>
          </a:p>
        </p:txBody>
      </p:sp>
      <p:sp>
        <p:nvSpPr>
          <p:cNvPr id="18" name="Freeform 5">
            <a:extLst>
              <a:ext uri="{FF2B5EF4-FFF2-40B4-BE49-F238E27FC236}">
                <a16:creationId xmlns:a16="http://schemas.microsoft.com/office/drawing/2014/main" id="{4BE285A8-E641-8336-D44F-10B2F20671D0}"/>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 name="TextBox 2">
            <a:extLst>
              <a:ext uri="{FF2B5EF4-FFF2-40B4-BE49-F238E27FC236}">
                <a16:creationId xmlns:a16="http://schemas.microsoft.com/office/drawing/2014/main" id="{E55BD919-9C5E-3443-1A51-A13E5A9062C6}"/>
              </a:ext>
            </a:extLst>
          </p:cNvPr>
          <p:cNvSpPr txBox="1"/>
          <p:nvPr/>
        </p:nvSpPr>
        <p:spPr>
          <a:xfrm>
            <a:off x="1337013" y="5640961"/>
            <a:ext cx="8344495" cy="646331"/>
          </a:xfrm>
          <a:prstGeom prst="rect">
            <a:avLst/>
          </a:prstGeom>
          <a:noFill/>
        </p:spPr>
        <p:txBody>
          <a:bodyPr wrap="square" rtlCol="0">
            <a:spAutoFit/>
          </a:bodyPr>
          <a:lstStyle/>
          <a:p>
            <a:r>
              <a:rPr lang="en-GB" dirty="0"/>
              <a:t>The right support doesn't determine a child's destination — it gives them more opportunities to choose where they want to go..</a:t>
            </a:r>
          </a:p>
        </p:txBody>
      </p:sp>
      <p:sp>
        <p:nvSpPr>
          <p:cNvPr id="9" name="TextBox 8">
            <a:extLst>
              <a:ext uri="{FF2B5EF4-FFF2-40B4-BE49-F238E27FC236}">
                <a16:creationId xmlns:a16="http://schemas.microsoft.com/office/drawing/2014/main" id="{C00144B9-5E64-AB8A-0E49-6C322C3E2E83}"/>
              </a:ext>
            </a:extLst>
          </p:cNvPr>
          <p:cNvSpPr txBox="1"/>
          <p:nvPr/>
        </p:nvSpPr>
        <p:spPr>
          <a:xfrm>
            <a:off x="1027497" y="1952119"/>
            <a:ext cx="4966187" cy="3416320"/>
          </a:xfrm>
          <a:prstGeom prst="rect">
            <a:avLst/>
          </a:prstGeom>
          <a:noFill/>
        </p:spPr>
        <p:txBody>
          <a:bodyPr wrap="square" rtlCol="0">
            <a:spAutoFit/>
          </a:bodyPr>
          <a:lstStyle/>
          <a:p>
            <a:r>
              <a:rPr lang="en-GB" dirty="0"/>
              <a:t>✓ For some, success may mean university</a:t>
            </a:r>
            <a:br>
              <a:rPr lang="en-GB" dirty="0"/>
            </a:br>
            <a:r>
              <a:rPr lang="en-GB" dirty="0"/>
              <a:t>✓ For others, it may be college or an apprenticeship</a:t>
            </a:r>
            <a:br>
              <a:rPr lang="en-GB" dirty="0"/>
            </a:br>
            <a:r>
              <a:rPr lang="en-GB" dirty="0"/>
              <a:t>✓ It may mean finding a job they enjoy</a:t>
            </a:r>
            <a:br>
              <a:rPr lang="en-GB" dirty="0"/>
            </a:br>
            <a:r>
              <a:rPr lang="en-GB" dirty="0"/>
              <a:t>✓ It may mean volunteering and making a difference in their community</a:t>
            </a:r>
            <a:br>
              <a:rPr lang="en-GB" dirty="0"/>
            </a:br>
            <a:r>
              <a:rPr lang="en-GB" dirty="0"/>
              <a:t>✓ It may mean developing confidence, friendships or greater independence</a:t>
            </a:r>
            <a:br>
              <a:rPr lang="en-GB" dirty="0"/>
            </a:br>
            <a:r>
              <a:rPr lang="en-GB" dirty="0"/>
              <a:t>✓ It may mean discovering a talent, interest or passion</a:t>
            </a:r>
            <a:br>
              <a:rPr lang="en-GB" dirty="0"/>
            </a:br>
            <a:r>
              <a:rPr lang="en-GB" dirty="0"/>
              <a:t>✓ Every child's strengths, ambitions and idea of success will be different</a:t>
            </a:r>
          </a:p>
        </p:txBody>
      </p:sp>
      <p:pic>
        <p:nvPicPr>
          <p:cNvPr id="12" name="Picture 11">
            <a:extLst>
              <a:ext uri="{FF2B5EF4-FFF2-40B4-BE49-F238E27FC236}">
                <a16:creationId xmlns:a16="http://schemas.microsoft.com/office/drawing/2014/main" id="{8FCBA055-3988-E77C-CB42-3C9F1361CCE3}"/>
              </a:ext>
            </a:extLst>
          </p:cNvPr>
          <p:cNvPicPr>
            <a:picLocks noChangeAspect="1"/>
          </p:cNvPicPr>
          <p:nvPr/>
        </p:nvPicPr>
        <p:blipFill>
          <a:blip r:embed="rId4"/>
          <a:srcRect/>
          <a:stretch>
            <a:fillRect/>
          </a:stretch>
        </p:blipFill>
        <p:spPr>
          <a:xfrm>
            <a:off x="9794697" y="3616043"/>
            <a:ext cx="2090351" cy="2612939"/>
          </a:xfrm>
          <a:prstGeom prst="rect">
            <a:avLst/>
          </a:prstGeom>
        </p:spPr>
      </p:pic>
      <p:pic>
        <p:nvPicPr>
          <p:cNvPr id="17" name="Picture 16">
            <a:extLst>
              <a:ext uri="{FF2B5EF4-FFF2-40B4-BE49-F238E27FC236}">
                <a16:creationId xmlns:a16="http://schemas.microsoft.com/office/drawing/2014/main" id="{132F81DA-F863-A606-E4E1-E442E22A141E}"/>
              </a:ext>
            </a:extLst>
          </p:cNvPr>
          <p:cNvPicPr>
            <a:picLocks noChangeAspect="1"/>
          </p:cNvPicPr>
          <p:nvPr/>
        </p:nvPicPr>
        <p:blipFill>
          <a:blip r:embed="rId5"/>
          <a:srcRect/>
          <a:stretch>
            <a:fillRect/>
          </a:stretch>
        </p:blipFill>
        <p:spPr>
          <a:xfrm>
            <a:off x="9772508" y="1588609"/>
            <a:ext cx="2027434" cy="2027434"/>
          </a:xfrm>
          <a:prstGeom prst="rect">
            <a:avLst/>
          </a:prstGeom>
        </p:spPr>
      </p:pic>
    </p:spTree>
    <p:extLst>
      <p:ext uri="{BB962C8B-B14F-4D97-AF65-F5344CB8AC3E}">
        <p14:creationId xmlns:p14="http://schemas.microsoft.com/office/powerpoint/2010/main" val="1099600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BA690-544A-FEBE-A839-288D8D813D2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C584EB7-9E4E-DA8B-F965-092422FF8DE0}"/>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6F763A75-722D-7F6E-5EBE-3ED1F498174B}"/>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17DD10C8-F25C-3328-03CF-BD3E59DBDBB6}"/>
              </a:ext>
            </a:extLst>
          </p:cNvPr>
          <p:cNvSpPr txBox="1"/>
          <p:nvPr/>
        </p:nvSpPr>
        <p:spPr>
          <a:xfrm>
            <a:off x="119387" y="157002"/>
            <a:ext cx="9526647" cy="523220"/>
          </a:xfrm>
          <a:prstGeom prst="rect">
            <a:avLst/>
          </a:prstGeom>
          <a:noFill/>
        </p:spPr>
        <p:txBody>
          <a:bodyPr wrap="none">
            <a:spAutoFit/>
          </a:bodyPr>
          <a:lstStyle/>
          <a:p>
            <a:pPr>
              <a:defRPr sz="2800" b="1">
                <a:solidFill>
                  <a:srgbClr val="183558"/>
                </a:solidFill>
              </a:defRPr>
            </a:pPr>
            <a:r>
              <a:rPr lang="en-GB" sz="2800" b="1" dirty="0"/>
              <a:t>WHAT EVERY PRIMARY SCHOOL TEACHER SHOULD REMEMBER</a:t>
            </a:r>
            <a:endParaRPr lang="en-GB" noProof="0" dirty="0"/>
          </a:p>
        </p:txBody>
      </p:sp>
      <p:sp>
        <p:nvSpPr>
          <p:cNvPr id="6" name="TextBox 5">
            <a:extLst>
              <a:ext uri="{FF2B5EF4-FFF2-40B4-BE49-F238E27FC236}">
                <a16:creationId xmlns:a16="http://schemas.microsoft.com/office/drawing/2014/main" id="{8B5EE270-D74E-5997-085F-9EBF6654F12E}"/>
              </a:ext>
            </a:extLst>
          </p:cNvPr>
          <p:cNvSpPr txBox="1"/>
          <p:nvPr/>
        </p:nvSpPr>
        <p:spPr>
          <a:xfrm>
            <a:off x="530352" y="804672"/>
            <a:ext cx="4965398" cy="307777"/>
          </a:xfrm>
          <a:prstGeom prst="rect">
            <a:avLst/>
          </a:prstGeom>
          <a:noFill/>
        </p:spPr>
        <p:txBody>
          <a:bodyPr wrap="none">
            <a:spAutoFit/>
          </a:bodyPr>
          <a:lstStyle/>
          <a:p>
            <a:r>
              <a:rPr lang="en-GB" sz="1400" dirty="0"/>
              <a:t>Every child should have the opportunity to choose their own path</a:t>
            </a:r>
            <a:endParaRPr lang="en-GB" sz="1400" b="1" dirty="0"/>
          </a:p>
        </p:txBody>
      </p:sp>
      <p:sp>
        <p:nvSpPr>
          <p:cNvPr id="7" name="Rounded Rectangle 6">
            <a:extLst>
              <a:ext uri="{FF2B5EF4-FFF2-40B4-BE49-F238E27FC236}">
                <a16:creationId xmlns:a16="http://schemas.microsoft.com/office/drawing/2014/main" id="{C990248E-7265-3A47-A616-F2F9C96947BF}"/>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2E23BF78-AFC7-ABAE-25C6-7A7750E90544}"/>
              </a:ext>
            </a:extLst>
          </p:cNvPr>
          <p:cNvSpPr/>
          <p:nvPr/>
        </p:nvSpPr>
        <p:spPr>
          <a:xfrm>
            <a:off x="7464085" y="1356431"/>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728195F1-7C2B-8502-38D4-5699F977625C}"/>
              </a:ext>
            </a:extLst>
          </p:cNvPr>
          <p:cNvSpPr txBox="1"/>
          <p:nvPr/>
        </p:nvSpPr>
        <p:spPr>
          <a:xfrm>
            <a:off x="7498080" y="1550592"/>
            <a:ext cx="2634478" cy="2782300"/>
          </a:xfrm>
          <a:prstGeom prst="rect">
            <a:avLst/>
          </a:prstGeom>
          <a:noFill/>
        </p:spPr>
        <p:txBody>
          <a:bodyPr wrap="square" lIns="73152" tIns="36576" rIns="73152" bIns="36576">
            <a:spAutoFit/>
          </a:bodyPr>
          <a:lstStyle/>
          <a:p>
            <a:br>
              <a:rPr lang="en-GB" sz="1600" dirty="0"/>
            </a:br>
            <a:r>
              <a:rPr lang="en-GB" sz="1600" b="1" dirty="0"/>
              <a:t>Instead of asking:</a:t>
            </a:r>
            <a:br>
              <a:rPr lang="en-GB" sz="1600" dirty="0"/>
            </a:br>
            <a:r>
              <a:rPr lang="en-GB" sz="1600" i="1" dirty="0"/>
              <a:t>“What will this child be able to do?”</a:t>
            </a:r>
          </a:p>
          <a:p>
            <a:endParaRPr lang="en-GB" sz="1600" dirty="0"/>
          </a:p>
          <a:p>
            <a:r>
              <a:rPr lang="en-GB" sz="1600" b="1" dirty="0"/>
              <a:t>Ask:</a:t>
            </a:r>
            <a:br>
              <a:rPr lang="en-GB" sz="1600" dirty="0"/>
            </a:br>
            <a:r>
              <a:rPr lang="en-GB" sz="1600" b="1" dirty="0"/>
              <a:t>“What can we do now to give this child as many choices as possible in the future?”</a:t>
            </a:r>
            <a:endParaRPr lang="en-GB" sz="1600" dirty="0"/>
          </a:p>
          <a:p>
            <a:r>
              <a:rPr lang="en-GB" sz="1600" dirty="0"/>
              <a:t>ambitions and idea of</a:t>
            </a:r>
          </a:p>
          <a:p>
            <a:r>
              <a:rPr lang="en-GB" sz="1600" dirty="0"/>
              <a:t> success will be different</a:t>
            </a:r>
          </a:p>
        </p:txBody>
      </p:sp>
      <p:sp>
        <p:nvSpPr>
          <p:cNvPr id="13" name="Rounded Rectangle 12">
            <a:extLst>
              <a:ext uri="{FF2B5EF4-FFF2-40B4-BE49-F238E27FC236}">
                <a16:creationId xmlns:a16="http://schemas.microsoft.com/office/drawing/2014/main" id="{4035188B-46B9-9DF1-FB2B-A9DA07209D19}"/>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9417939C-8164-E237-1471-8F501B3D64E8}"/>
              </a:ext>
            </a:extLst>
          </p:cNvPr>
          <p:cNvSpPr txBox="1"/>
          <p:nvPr/>
        </p:nvSpPr>
        <p:spPr>
          <a:xfrm>
            <a:off x="1063285" y="1356431"/>
            <a:ext cx="6172200" cy="627864"/>
          </a:xfrm>
          <a:prstGeom prst="rect">
            <a:avLst/>
          </a:prstGeom>
          <a:noFill/>
        </p:spPr>
        <p:txBody>
          <a:bodyPr wrap="square" lIns="109728" tIns="36576" rIns="73152" bIns="36576">
            <a:spAutoFit/>
          </a:bodyPr>
          <a:lstStyle/>
          <a:p>
            <a:endParaRPr lang="en-GB" b="1" dirty="0"/>
          </a:p>
          <a:p>
            <a:endParaRPr lang="en-GB" b="1" dirty="0"/>
          </a:p>
        </p:txBody>
      </p:sp>
      <p:sp>
        <p:nvSpPr>
          <p:cNvPr id="15" name="Rounded Rectangle 14">
            <a:extLst>
              <a:ext uri="{FF2B5EF4-FFF2-40B4-BE49-F238E27FC236}">
                <a16:creationId xmlns:a16="http://schemas.microsoft.com/office/drawing/2014/main" id="{0720DDFD-35AF-76F7-B69A-DB4CE2F594C5}"/>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Support their potential instead of limiting it.</a:t>
            </a:r>
            <a:endParaRPr lang="en-GB" noProof="0" dirty="0"/>
          </a:p>
        </p:txBody>
      </p:sp>
      <p:sp>
        <p:nvSpPr>
          <p:cNvPr id="18" name="Freeform 5">
            <a:extLst>
              <a:ext uri="{FF2B5EF4-FFF2-40B4-BE49-F238E27FC236}">
                <a16:creationId xmlns:a16="http://schemas.microsoft.com/office/drawing/2014/main" id="{AFFC4A27-4D0E-67AE-BD3A-3367935CA9D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 name="TextBox 2">
            <a:extLst>
              <a:ext uri="{FF2B5EF4-FFF2-40B4-BE49-F238E27FC236}">
                <a16:creationId xmlns:a16="http://schemas.microsoft.com/office/drawing/2014/main" id="{8E285223-9DC7-248C-2E65-DFEA5C345E4A}"/>
              </a:ext>
            </a:extLst>
          </p:cNvPr>
          <p:cNvSpPr txBox="1"/>
          <p:nvPr/>
        </p:nvSpPr>
        <p:spPr>
          <a:xfrm>
            <a:off x="594361" y="5735490"/>
            <a:ext cx="9646920" cy="369332"/>
          </a:xfrm>
          <a:prstGeom prst="rect">
            <a:avLst/>
          </a:prstGeom>
          <a:noFill/>
        </p:spPr>
        <p:txBody>
          <a:bodyPr wrap="square" rtlCol="0">
            <a:spAutoFit/>
          </a:bodyPr>
          <a:lstStyle/>
          <a:p>
            <a:r>
              <a:rPr lang="en-GB" dirty="0"/>
              <a:t>Never underestimate the role you can play in the future of a child with NF1.</a:t>
            </a:r>
          </a:p>
        </p:txBody>
      </p:sp>
      <p:sp>
        <p:nvSpPr>
          <p:cNvPr id="9" name="TextBox 8">
            <a:extLst>
              <a:ext uri="{FF2B5EF4-FFF2-40B4-BE49-F238E27FC236}">
                <a16:creationId xmlns:a16="http://schemas.microsoft.com/office/drawing/2014/main" id="{541A5D5B-EDAF-9BF3-BF86-21AE5B6C326E}"/>
              </a:ext>
            </a:extLst>
          </p:cNvPr>
          <p:cNvSpPr txBox="1"/>
          <p:nvPr/>
        </p:nvSpPr>
        <p:spPr>
          <a:xfrm>
            <a:off x="1027497" y="1952119"/>
            <a:ext cx="4966187" cy="3416320"/>
          </a:xfrm>
          <a:prstGeom prst="rect">
            <a:avLst/>
          </a:prstGeom>
          <a:noFill/>
        </p:spPr>
        <p:txBody>
          <a:bodyPr wrap="square" rtlCol="0">
            <a:spAutoFit/>
          </a:bodyPr>
          <a:lstStyle/>
          <a:p>
            <a:r>
              <a:rPr lang="en-GB" dirty="0"/>
              <a:t>✓ For some, success may mean university</a:t>
            </a:r>
            <a:br>
              <a:rPr lang="en-GB" dirty="0"/>
            </a:br>
            <a:r>
              <a:rPr lang="en-GB" dirty="0"/>
              <a:t>✓ For others, it may be college or an apprenticeship</a:t>
            </a:r>
            <a:br>
              <a:rPr lang="en-GB" dirty="0"/>
            </a:br>
            <a:r>
              <a:rPr lang="en-GB" dirty="0"/>
              <a:t>✓ It may mean finding a job they enjoy</a:t>
            </a:r>
            <a:br>
              <a:rPr lang="en-GB" dirty="0"/>
            </a:br>
            <a:r>
              <a:rPr lang="en-GB" dirty="0"/>
              <a:t>✓ It may mean volunteering and making a difference in their community</a:t>
            </a:r>
            <a:br>
              <a:rPr lang="en-GB" dirty="0"/>
            </a:br>
            <a:r>
              <a:rPr lang="en-GB" dirty="0"/>
              <a:t>✓ It may mean developing confidence, friendships or greater independence</a:t>
            </a:r>
            <a:br>
              <a:rPr lang="en-GB" dirty="0"/>
            </a:br>
            <a:r>
              <a:rPr lang="en-GB" dirty="0"/>
              <a:t>✓ It may mean discovering a talent, interest or passion</a:t>
            </a:r>
            <a:br>
              <a:rPr lang="en-GB" dirty="0"/>
            </a:br>
            <a:r>
              <a:rPr lang="en-GB" dirty="0"/>
              <a:t>✓ Every child's strengths, ambitions and idea of success will be different</a:t>
            </a:r>
          </a:p>
        </p:txBody>
      </p:sp>
      <p:pic>
        <p:nvPicPr>
          <p:cNvPr id="11" name="Picture 10">
            <a:extLst>
              <a:ext uri="{FF2B5EF4-FFF2-40B4-BE49-F238E27FC236}">
                <a16:creationId xmlns:a16="http://schemas.microsoft.com/office/drawing/2014/main" id="{6031D01D-6EBC-BBE4-C075-92CF828785AE}"/>
              </a:ext>
            </a:extLst>
          </p:cNvPr>
          <p:cNvPicPr>
            <a:picLocks noChangeAspect="1"/>
          </p:cNvPicPr>
          <p:nvPr/>
        </p:nvPicPr>
        <p:blipFill>
          <a:blip r:embed="rId4"/>
          <a:stretch>
            <a:fillRect/>
          </a:stretch>
        </p:blipFill>
        <p:spPr>
          <a:xfrm>
            <a:off x="9463442" y="2051310"/>
            <a:ext cx="2687519" cy="4852239"/>
          </a:xfrm>
          <a:prstGeom prst="rect">
            <a:avLst/>
          </a:prstGeom>
        </p:spPr>
      </p:pic>
    </p:spTree>
    <p:extLst>
      <p:ext uri="{BB962C8B-B14F-4D97-AF65-F5344CB8AC3E}">
        <p14:creationId xmlns:p14="http://schemas.microsoft.com/office/powerpoint/2010/main" val="1896815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EA52-35A0-71E4-91D9-11A4164083F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A9828C-3579-D7A9-812D-ED2310DA7167}"/>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TextBox 6">
            <a:extLst>
              <a:ext uri="{FF2B5EF4-FFF2-40B4-BE49-F238E27FC236}">
                <a16:creationId xmlns:a16="http://schemas.microsoft.com/office/drawing/2014/main" id="{FBC1B24C-6AB3-F90F-C613-70CD3A2412AE}"/>
              </a:ext>
            </a:extLst>
          </p:cNvPr>
          <p:cNvSpPr txBox="1"/>
          <p:nvPr/>
        </p:nvSpPr>
        <p:spPr>
          <a:xfrm>
            <a:off x="3627280" y="3429000"/>
            <a:ext cx="7052553" cy="1181862"/>
          </a:xfrm>
          <a:prstGeom prst="rect">
            <a:avLst/>
          </a:prstGeom>
          <a:noFill/>
        </p:spPr>
        <p:txBody>
          <a:bodyPr wrap="square" lIns="73152" tIns="36576" rIns="73152" bIns="36576">
            <a:spAutoFit/>
          </a:bodyPr>
          <a:lstStyle/>
          <a:p>
            <a:pPr algn="l">
              <a:defRPr sz="3400" b="1">
                <a:solidFill>
                  <a:srgbClr val="183558"/>
                </a:solidFill>
              </a:defRPr>
            </a:pPr>
            <a:r>
              <a:rPr lang="en-GB" sz="7200" noProof="0" dirty="0"/>
              <a:t>Thank you</a:t>
            </a:r>
          </a:p>
        </p:txBody>
      </p:sp>
      <p:sp>
        <p:nvSpPr>
          <p:cNvPr id="14" name="Freeform 5">
            <a:extLst>
              <a:ext uri="{FF2B5EF4-FFF2-40B4-BE49-F238E27FC236}">
                <a16:creationId xmlns:a16="http://schemas.microsoft.com/office/drawing/2014/main" id="{86D0DFB0-B620-B2A1-CCFF-AE4E747B821F}"/>
              </a:ext>
            </a:extLst>
          </p:cNvPr>
          <p:cNvSpPr/>
          <p:nvPr/>
        </p:nvSpPr>
        <p:spPr>
          <a:xfrm>
            <a:off x="3960335" y="1859429"/>
            <a:ext cx="3779837" cy="1502337"/>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8" name="Picture 7">
            <a:extLst>
              <a:ext uri="{FF2B5EF4-FFF2-40B4-BE49-F238E27FC236}">
                <a16:creationId xmlns:a16="http://schemas.microsoft.com/office/drawing/2014/main" id="{E9E21B57-307E-DEA4-3A60-0891EBB79EFE}"/>
              </a:ext>
            </a:extLst>
          </p:cNvPr>
          <p:cNvPicPr>
            <a:picLocks noChangeAspect="1"/>
          </p:cNvPicPr>
          <p:nvPr/>
        </p:nvPicPr>
        <p:blipFill>
          <a:blip r:embed="rId4"/>
          <a:srcRect t="19365" b="20099"/>
          <a:stretch>
            <a:fillRect/>
          </a:stretch>
        </p:blipFill>
        <p:spPr>
          <a:xfrm>
            <a:off x="1" y="-523661"/>
            <a:ext cx="3596640" cy="4717396"/>
          </a:xfrm>
          <a:prstGeom prst="rect">
            <a:avLst/>
          </a:prstGeom>
        </p:spPr>
      </p:pic>
      <p:sp>
        <p:nvSpPr>
          <p:cNvPr id="9" name="TextBox 8">
            <a:extLst>
              <a:ext uri="{FF2B5EF4-FFF2-40B4-BE49-F238E27FC236}">
                <a16:creationId xmlns:a16="http://schemas.microsoft.com/office/drawing/2014/main" id="{06FB65BE-2770-3CDA-06BF-866827341FB8}"/>
              </a:ext>
            </a:extLst>
          </p:cNvPr>
          <p:cNvSpPr txBox="1"/>
          <p:nvPr/>
        </p:nvSpPr>
        <p:spPr>
          <a:xfrm>
            <a:off x="3960335" y="4986751"/>
            <a:ext cx="3511474" cy="923330"/>
          </a:xfrm>
          <a:prstGeom prst="rect">
            <a:avLst/>
          </a:prstGeom>
          <a:noFill/>
        </p:spPr>
        <p:txBody>
          <a:bodyPr wrap="none" rtlCol="0">
            <a:spAutoFit/>
          </a:bodyPr>
          <a:lstStyle/>
          <a:p>
            <a:r>
              <a:rPr lang="en-GB" dirty="0">
                <a:hlinkClick r:id="rId5"/>
              </a:rPr>
              <a:t>www.childhoodtumourtrust.org.uk</a:t>
            </a:r>
            <a:r>
              <a:rPr lang="en-GB" dirty="0"/>
              <a:t> </a:t>
            </a:r>
          </a:p>
          <a:p>
            <a:endParaRPr lang="en-GB" dirty="0"/>
          </a:p>
          <a:p>
            <a:r>
              <a:rPr lang="en-GB" dirty="0"/>
              <a:t>info@childhoodtumourtrust.org.uk</a:t>
            </a:r>
          </a:p>
        </p:txBody>
      </p:sp>
      <p:pic>
        <p:nvPicPr>
          <p:cNvPr id="11" name="Picture 10">
            <a:extLst>
              <a:ext uri="{FF2B5EF4-FFF2-40B4-BE49-F238E27FC236}">
                <a16:creationId xmlns:a16="http://schemas.microsoft.com/office/drawing/2014/main" id="{DC8A7190-4F4A-C983-E9DC-A0A25A756D2A}"/>
              </a:ext>
            </a:extLst>
          </p:cNvPr>
          <p:cNvPicPr>
            <a:picLocks noChangeAspect="1"/>
          </p:cNvPicPr>
          <p:nvPr/>
        </p:nvPicPr>
        <p:blipFill>
          <a:blip r:embed="rId6"/>
          <a:stretch>
            <a:fillRect/>
          </a:stretch>
        </p:blipFill>
        <p:spPr>
          <a:xfrm>
            <a:off x="8103866" y="1715839"/>
            <a:ext cx="1756662" cy="3252595"/>
          </a:xfrm>
          <a:prstGeom prst="rect">
            <a:avLst/>
          </a:prstGeom>
        </p:spPr>
      </p:pic>
    </p:spTree>
    <p:extLst>
      <p:ext uri="{BB962C8B-B14F-4D97-AF65-F5344CB8AC3E}">
        <p14:creationId xmlns:p14="http://schemas.microsoft.com/office/powerpoint/2010/main" val="3416264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e8d5f64-7878-4cfe-8452-0c46220e9ad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C5394A9F34AF842A24931785B92BF4D" ma:contentTypeVersion="5" ma:contentTypeDescription="Create a new document." ma:contentTypeScope="" ma:versionID="68b0569e212dba866af5b2c6cb9b3e55">
  <xsd:schema xmlns:xsd="http://www.w3.org/2001/XMLSchema" xmlns:xs="http://www.w3.org/2001/XMLSchema" xmlns:p="http://schemas.microsoft.com/office/2006/metadata/properties" xmlns:ns3="ee8d5f64-7878-4cfe-8452-0c46220e9ad5" targetNamespace="http://schemas.microsoft.com/office/2006/metadata/properties" ma:root="true" ma:fieldsID="36fb833346f3573e8ea2d6eb5ff73795" ns3:_="">
    <xsd:import namespace="ee8d5f64-7878-4cfe-8452-0c46220e9ad5"/>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8d5f64-7878-4cfe-8452-0c46220e9ad5"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6D1B36-1287-4F40-855F-E18A79149378}">
  <ds:schemaRefs>
    <ds:schemaRef ds:uri="http://purl.org/dc/elements/1.1/"/>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purl.org/dc/terms/"/>
    <ds:schemaRef ds:uri="http://schemas.microsoft.com/office/infopath/2007/PartnerControls"/>
    <ds:schemaRef ds:uri="ee8d5f64-7878-4cfe-8452-0c46220e9ad5"/>
    <ds:schemaRef ds:uri="http://www.w3.org/XML/1998/namespace"/>
  </ds:schemaRefs>
</ds:datastoreItem>
</file>

<file path=customXml/itemProps2.xml><?xml version="1.0" encoding="utf-8"?>
<ds:datastoreItem xmlns:ds="http://schemas.openxmlformats.org/officeDocument/2006/customXml" ds:itemID="{01413FEC-42E1-4C05-AC0A-FB67EAE794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8d5f64-7878-4cfe-8452-0c46220e9a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03D0EF-6CAD-4F6A-A9B7-4A1BCBCC18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1471</TotalTime>
  <Words>3222</Words>
  <Application>Microsoft Office PowerPoint</Application>
  <PresentationFormat>Widescreen</PresentationFormat>
  <Paragraphs>233</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Vanessa Martin</cp:lastModifiedBy>
  <cp:revision>46</cp:revision>
  <dcterms:created xsi:type="dcterms:W3CDTF">2013-01-27T09:14:16Z</dcterms:created>
  <dcterms:modified xsi:type="dcterms:W3CDTF">2026-08-23T15:45:48Z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0x0101003C5394A9F34AF842A24931785B92BF4D</vt:lpwstr>
  </property>
</Properties>
</file>