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256" r:id="rId5"/>
    <p:sldId id="257" r:id="rId6"/>
    <p:sldId id="258" r:id="rId7"/>
    <p:sldId id="259" r:id="rId8"/>
    <p:sldId id="260" r:id="rId9"/>
    <p:sldId id="273" r:id="rId10"/>
    <p:sldId id="261" r:id="rId11"/>
    <p:sldId id="262" r:id="rId12"/>
    <p:sldId id="263" r:id="rId13"/>
    <p:sldId id="264" r:id="rId14"/>
    <p:sldId id="270" r:id="rId15"/>
    <p:sldId id="271" r:id="rId16"/>
    <p:sldId id="265" r:id="rId17"/>
    <p:sldId id="266" r:id="rId18"/>
    <p:sldId id="267" r:id="rId19"/>
    <p:sldId id="274" r:id="rId20"/>
    <p:sldId id="292" r:id="rId21"/>
    <p:sldId id="291" r:id="rId22"/>
    <p:sldId id="282" r:id="rId23"/>
    <p:sldId id="268" r:id="rId24"/>
    <p:sldId id="272" r:id="rId25"/>
    <p:sldId id="26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E6E"/>
    <a:srgbClr val="767F8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86826" autoAdjust="0"/>
  </p:normalViewPr>
  <p:slideViewPr>
    <p:cSldViewPr snapToGrid="0" snapToObjects="1">
      <p:cViewPr varScale="1">
        <p:scale>
          <a:sx n="96" d="100"/>
          <a:sy n="96" d="100"/>
        </p:scale>
        <p:origin x="1122"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Martin" userId="328ab903-cdf8-4588-8b18-5ff111e88141" providerId="ADAL" clId="{E6BEF59E-9054-4748-8DD7-1E1319AEC80B}"/>
    <pc:docChg chg="undo custSel addSld delSld modSld">
      <pc:chgData name="Vanessa Martin" userId="328ab903-cdf8-4588-8b18-5ff111e88141" providerId="ADAL" clId="{E6BEF59E-9054-4748-8DD7-1E1319AEC80B}" dt="2026-08-23T15:22:09.719" v="215" actId="20577"/>
      <pc:docMkLst>
        <pc:docMk/>
      </pc:docMkLst>
      <pc:sldChg chg="addSp delSp modSp mod">
        <pc:chgData name="Vanessa Martin" userId="328ab903-cdf8-4588-8b18-5ff111e88141" providerId="ADAL" clId="{E6BEF59E-9054-4748-8DD7-1E1319AEC80B}" dt="2026-08-23T15:22:09.719" v="215" actId="20577"/>
        <pc:sldMkLst>
          <pc:docMk/>
          <pc:sldMk cId="0" sldId="256"/>
        </pc:sldMkLst>
        <pc:spChg chg="mod">
          <ac:chgData name="Vanessa Martin" userId="328ab903-cdf8-4588-8b18-5ff111e88141" providerId="ADAL" clId="{E6BEF59E-9054-4748-8DD7-1E1319AEC80B}" dt="2026-08-23T15:22:09.719" v="215" actId="20577"/>
          <ac:spMkLst>
            <pc:docMk/>
            <pc:sldMk cId="0" sldId="256"/>
            <ac:spMk id="8" creationId="{00000000-0000-0000-0000-000000000000}"/>
          </ac:spMkLst>
        </pc:spChg>
        <pc:picChg chg="add mod modCrop">
          <ac:chgData name="Vanessa Martin" userId="328ab903-cdf8-4588-8b18-5ff111e88141" providerId="ADAL" clId="{E6BEF59E-9054-4748-8DD7-1E1319AEC80B}" dt="2026-08-21T09:46:10.534" v="22" actId="1076"/>
          <ac:picMkLst>
            <pc:docMk/>
            <pc:sldMk cId="0" sldId="256"/>
            <ac:picMk id="15" creationId="{2465EAC4-DCB9-7C70-58A9-0E09801DA587}"/>
          </ac:picMkLst>
        </pc:picChg>
      </pc:sldChg>
      <pc:sldChg chg="addSp delSp modSp mod">
        <pc:chgData name="Vanessa Martin" userId="328ab903-cdf8-4588-8b18-5ff111e88141" providerId="ADAL" clId="{E6BEF59E-9054-4748-8DD7-1E1319AEC80B}" dt="2026-08-22T12:07:10.694" v="200" actId="1076"/>
        <pc:sldMkLst>
          <pc:docMk/>
          <pc:sldMk cId="0" sldId="257"/>
        </pc:sldMkLst>
        <pc:picChg chg="add mod modCrop">
          <ac:chgData name="Vanessa Martin" userId="328ab903-cdf8-4588-8b18-5ff111e88141" providerId="ADAL" clId="{E6BEF59E-9054-4748-8DD7-1E1319AEC80B}" dt="2026-08-22T12:07:10.694" v="200" actId="1076"/>
          <ac:picMkLst>
            <pc:docMk/>
            <pc:sldMk cId="0" sldId="257"/>
            <ac:picMk id="10" creationId="{DB504FBF-358E-6DB2-85A9-7EFFA59D527C}"/>
          </ac:picMkLst>
        </pc:picChg>
        <pc:picChg chg="del mod modCrop">
          <ac:chgData name="Vanessa Martin" userId="328ab903-cdf8-4588-8b18-5ff111e88141" providerId="ADAL" clId="{E6BEF59E-9054-4748-8DD7-1E1319AEC80B}" dt="2026-08-22T12:06:21.624" v="192" actId="478"/>
          <ac:picMkLst>
            <pc:docMk/>
            <pc:sldMk cId="0" sldId="257"/>
            <ac:picMk id="21" creationId="{48FC5C27-0FC9-13A0-E161-88480C9B77C1}"/>
          </ac:picMkLst>
        </pc:picChg>
      </pc:sldChg>
      <pc:sldChg chg="addSp modSp mod">
        <pc:chgData name="Vanessa Martin" userId="328ab903-cdf8-4588-8b18-5ff111e88141" providerId="ADAL" clId="{E6BEF59E-9054-4748-8DD7-1E1319AEC80B}" dt="2026-08-21T09:30:50.095" v="2" actId="1076"/>
        <pc:sldMkLst>
          <pc:docMk/>
          <pc:sldMk cId="0" sldId="258"/>
        </pc:sldMkLst>
        <pc:picChg chg="add mod modCrop">
          <ac:chgData name="Vanessa Martin" userId="328ab903-cdf8-4588-8b18-5ff111e88141" providerId="ADAL" clId="{E6BEF59E-9054-4748-8DD7-1E1319AEC80B}" dt="2026-08-21T09:30:50.095" v="2" actId="1076"/>
          <ac:picMkLst>
            <pc:docMk/>
            <pc:sldMk cId="0" sldId="258"/>
            <ac:picMk id="37" creationId="{59606B8C-6B36-AE5C-1977-D113442A34FE}"/>
          </ac:picMkLst>
        </pc:picChg>
      </pc:sldChg>
      <pc:sldChg chg="addSp delSp modSp mod">
        <pc:chgData name="Vanessa Martin" userId="328ab903-cdf8-4588-8b18-5ff111e88141" providerId="ADAL" clId="{E6BEF59E-9054-4748-8DD7-1E1319AEC80B}" dt="2026-08-22T10:47:21.239" v="76" actId="478"/>
        <pc:sldMkLst>
          <pc:docMk/>
          <pc:sldMk cId="0" sldId="259"/>
        </pc:sldMkLst>
        <pc:spChg chg="mod">
          <ac:chgData name="Vanessa Martin" userId="328ab903-cdf8-4588-8b18-5ff111e88141" providerId="ADAL" clId="{E6BEF59E-9054-4748-8DD7-1E1319AEC80B}" dt="2026-08-21T10:18:38.174" v="49" actId="20577"/>
          <ac:spMkLst>
            <pc:docMk/>
            <pc:sldMk cId="0" sldId="259"/>
            <ac:spMk id="2" creationId="{00000000-0000-0000-0000-000000000000}"/>
          </ac:spMkLst>
        </pc:spChg>
        <pc:spChg chg="del">
          <ac:chgData name="Vanessa Martin" userId="328ab903-cdf8-4588-8b18-5ff111e88141" providerId="ADAL" clId="{E6BEF59E-9054-4748-8DD7-1E1319AEC80B}" dt="2026-08-22T10:47:21.239" v="76" actId="478"/>
          <ac:spMkLst>
            <pc:docMk/>
            <pc:sldMk cId="0" sldId="259"/>
            <ac:spMk id="3" creationId="{00000000-0000-0000-0000-000000000000}"/>
          </ac:spMkLst>
        </pc:spChg>
        <pc:spChg chg="del">
          <ac:chgData name="Vanessa Martin" userId="328ab903-cdf8-4588-8b18-5ff111e88141" providerId="ADAL" clId="{E6BEF59E-9054-4748-8DD7-1E1319AEC80B}" dt="2026-08-22T10:47:14.294" v="74" actId="478"/>
          <ac:spMkLst>
            <pc:docMk/>
            <pc:sldMk cId="0" sldId="259"/>
            <ac:spMk id="4" creationId="{00000000-0000-0000-0000-000000000000}"/>
          </ac:spMkLst>
        </pc:spChg>
        <pc:spChg chg="del">
          <ac:chgData name="Vanessa Martin" userId="328ab903-cdf8-4588-8b18-5ff111e88141" providerId="ADAL" clId="{E6BEF59E-9054-4748-8DD7-1E1319AEC80B}" dt="2026-08-22T10:46:32.289" v="67" actId="478"/>
          <ac:spMkLst>
            <pc:docMk/>
            <pc:sldMk cId="0" sldId="259"/>
            <ac:spMk id="8" creationId="{00000000-0000-0000-0000-000000000000}"/>
          </ac:spMkLst>
        </pc:spChg>
        <pc:picChg chg="add mod modCrop">
          <ac:chgData name="Vanessa Martin" userId="328ab903-cdf8-4588-8b18-5ff111e88141" providerId="ADAL" clId="{E6BEF59E-9054-4748-8DD7-1E1319AEC80B}" dt="2026-08-22T10:47:18.580" v="75" actId="1076"/>
          <ac:picMkLst>
            <pc:docMk/>
            <pc:sldMk cId="0" sldId="259"/>
            <ac:picMk id="10" creationId="{F1897C28-BB95-9155-4985-721CB9D1D95A}"/>
          </ac:picMkLst>
        </pc:picChg>
        <pc:picChg chg="add del mod modCrop">
          <ac:chgData name="Vanessa Martin" userId="328ab903-cdf8-4588-8b18-5ff111e88141" providerId="ADAL" clId="{E6BEF59E-9054-4748-8DD7-1E1319AEC80B}" dt="2026-08-22T10:46:38.491" v="69" actId="478"/>
          <ac:picMkLst>
            <pc:docMk/>
            <pc:sldMk cId="0" sldId="259"/>
            <ac:picMk id="11" creationId="{D5EC6445-1F47-3E61-A207-08FC53F565D7}"/>
          </ac:picMkLst>
        </pc:picChg>
      </pc:sldChg>
      <pc:sldChg chg="addSp delSp modSp mod">
        <pc:chgData name="Vanessa Martin" userId="328ab903-cdf8-4588-8b18-5ff111e88141" providerId="ADAL" clId="{E6BEF59E-9054-4748-8DD7-1E1319AEC80B}" dt="2026-08-21T09:33:20.834" v="7" actId="1076"/>
        <pc:sldMkLst>
          <pc:docMk/>
          <pc:sldMk cId="0" sldId="260"/>
        </pc:sldMkLst>
        <pc:picChg chg="add mod modCrop">
          <ac:chgData name="Vanessa Martin" userId="328ab903-cdf8-4588-8b18-5ff111e88141" providerId="ADAL" clId="{E6BEF59E-9054-4748-8DD7-1E1319AEC80B}" dt="2026-08-21T09:33:20.834" v="7" actId="1076"/>
          <ac:picMkLst>
            <pc:docMk/>
            <pc:sldMk cId="0" sldId="260"/>
            <ac:picMk id="11" creationId="{7A55BED1-4CA9-05FD-EF0A-11E9D87FA6E8}"/>
          </ac:picMkLst>
        </pc:picChg>
      </pc:sldChg>
      <pc:sldChg chg="addSp delSp modSp mod">
        <pc:chgData name="Vanessa Martin" userId="328ab903-cdf8-4588-8b18-5ff111e88141" providerId="ADAL" clId="{E6BEF59E-9054-4748-8DD7-1E1319AEC80B}" dt="2026-08-21T09:37:30.804" v="16"/>
        <pc:sldMkLst>
          <pc:docMk/>
          <pc:sldMk cId="0" sldId="261"/>
        </pc:sldMkLst>
        <pc:picChg chg="add mod modCrop">
          <ac:chgData name="Vanessa Martin" userId="328ab903-cdf8-4588-8b18-5ff111e88141" providerId="ADAL" clId="{E6BEF59E-9054-4748-8DD7-1E1319AEC80B}" dt="2026-08-21T09:37:27.809" v="14" actId="1076"/>
          <ac:picMkLst>
            <pc:docMk/>
            <pc:sldMk cId="0" sldId="261"/>
            <ac:picMk id="12" creationId="{BFE34057-2E9E-9E70-1B91-D92127F4D56D}"/>
          </ac:picMkLst>
        </pc:picChg>
      </pc:sldChg>
      <pc:sldChg chg="addSp delSp modSp mod">
        <pc:chgData name="Vanessa Martin" userId="328ab903-cdf8-4588-8b18-5ff111e88141" providerId="ADAL" clId="{E6BEF59E-9054-4748-8DD7-1E1319AEC80B}" dt="2026-08-21T22:43:13.245" v="66"/>
        <pc:sldMkLst>
          <pc:docMk/>
          <pc:sldMk cId="0" sldId="262"/>
        </pc:sldMkLst>
        <pc:picChg chg="add mod modCrop">
          <ac:chgData name="Vanessa Martin" userId="328ab903-cdf8-4588-8b18-5ff111e88141" providerId="ADAL" clId="{E6BEF59E-9054-4748-8DD7-1E1319AEC80B}" dt="2026-08-21T22:43:10.090" v="63" actId="14100"/>
          <ac:picMkLst>
            <pc:docMk/>
            <pc:sldMk cId="0" sldId="262"/>
            <ac:picMk id="11" creationId="{AF35CFC6-E1B5-EE0A-68A8-2FCF4F8D31C2}"/>
          </ac:picMkLst>
        </pc:picChg>
      </pc:sldChg>
      <pc:sldChg chg="addSp delSp modSp mod">
        <pc:chgData name="Vanessa Martin" userId="328ab903-cdf8-4588-8b18-5ff111e88141" providerId="ADAL" clId="{E6BEF59E-9054-4748-8DD7-1E1319AEC80B}" dt="2026-08-22T10:48:36.788" v="91" actId="1076"/>
        <pc:sldMkLst>
          <pc:docMk/>
          <pc:sldMk cId="0" sldId="263"/>
        </pc:sldMkLst>
        <pc:spChg chg="del">
          <ac:chgData name="Vanessa Martin" userId="328ab903-cdf8-4588-8b18-5ff111e88141" providerId="ADAL" clId="{E6BEF59E-9054-4748-8DD7-1E1319AEC80B}" dt="2026-08-22T10:48:34.324" v="90" actId="478"/>
          <ac:spMkLst>
            <pc:docMk/>
            <pc:sldMk cId="0" sldId="263"/>
            <ac:spMk id="3" creationId="{00000000-0000-0000-0000-000000000000}"/>
          </ac:spMkLst>
        </pc:spChg>
        <pc:spChg chg="del">
          <ac:chgData name="Vanessa Martin" userId="328ab903-cdf8-4588-8b18-5ff111e88141" providerId="ADAL" clId="{E6BEF59E-9054-4748-8DD7-1E1319AEC80B}" dt="2026-08-22T10:48:25.354" v="88" actId="478"/>
          <ac:spMkLst>
            <pc:docMk/>
            <pc:sldMk cId="0" sldId="263"/>
            <ac:spMk id="4" creationId="{00000000-0000-0000-0000-000000000000}"/>
          </ac:spMkLst>
        </pc:spChg>
        <pc:spChg chg="mod">
          <ac:chgData name="Vanessa Martin" userId="328ab903-cdf8-4588-8b18-5ff111e88141" providerId="ADAL" clId="{E6BEF59E-9054-4748-8DD7-1E1319AEC80B}" dt="2026-08-22T10:48:19.694" v="84" actId="14100"/>
          <ac:spMkLst>
            <pc:docMk/>
            <pc:sldMk cId="0" sldId="263"/>
            <ac:spMk id="8" creationId="{00000000-0000-0000-0000-000000000000}"/>
          </ac:spMkLst>
        </pc:spChg>
        <pc:spChg chg="del">
          <ac:chgData name="Vanessa Martin" userId="328ab903-cdf8-4588-8b18-5ff111e88141" providerId="ADAL" clId="{E6BEF59E-9054-4748-8DD7-1E1319AEC80B}" dt="2026-08-22T10:47:33.435" v="78" actId="478"/>
          <ac:spMkLst>
            <pc:docMk/>
            <pc:sldMk cId="0" sldId="263"/>
            <ac:spMk id="10" creationId="{00000000-0000-0000-0000-000000000000}"/>
          </ac:spMkLst>
        </pc:spChg>
        <pc:picChg chg="add mod modCrop">
          <ac:chgData name="Vanessa Martin" userId="328ab903-cdf8-4588-8b18-5ff111e88141" providerId="ADAL" clId="{E6BEF59E-9054-4748-8DD7-1E1319AEC80B}" dt="2026-08-22T10:48:36.788" v="91" actId="1076"/>
          <ac:picMkLst>
            <pc:docMk/>
            <pc:sldMk cId="0" sldId="263"/>
            <ac:picMk id="11" creationId="{D320460B-B2EA-F1B8-110D-EA435FC3B42F}"/>
          </ac:picMkLst>
        </pc:picChg>
        <pc:picChg chg="del">
          <ac:chgData name="Vanessa Martin" userId="328ab903-cdf8-4588-8b18-5ff111e88141" providerId="ADAL" clId="{E6BEF59E-9054-4748-8DD7-1E1319AEC80B}" dt="2026-08-22T10:47:31.484" v="77" actId="478"/>
          <ac:picMkLst>
            <pc:docMk/>
            <pc:sldMk cId="0" sldId="263"/>
            <ac:picMk id="19" creationId="{DE107052-C780-09EE-4C21-3EEE7AB4FC84}"/>
          </ac:picMkLst>
        </pc:picChg>
      </pc:sldChg>
      <pc:sldChg chg="addSp delSp modSp mod">
        <pc:chgData name="Vanessa Martin" userId="328ab903-cdf8-4588-8b18-5ff111e88141" providerId="ADAL" clId="{E6BEF59E-9054-4748-8DD7-1E1319AEC80B}" dt="2026-08-22T11:41:28.394" v="145" actId="1076"/>
        <pc:sldMkLst>
          <pc:docMk/>
          <pc:sldMk cId="0" sldId="264"/>
        </pc:sldMkLst>
        <pc:spChg chg="del">
          <ac:chgData name="Vanessa Martin" userId="328ab903-cdf8-4588-8b18-5ff111e88141" providerId="ADAL" clId="{E6BEF59E-9054-4748-8DD7-1E1319AEC80B}" dt="2026-08-22T11:41:03.234" v="128" actId="478"/>
          <ac:spMkLst>
            <pc:docMk/>
            <pc:sldMk cId="0" sldId="264"/>
            <ac:spMk id="10" creationId="{00000000-0000-0000-0000-000000000000}"/>
          </ac:spMkLst>
        </pc:spChg>
        <pc:spChg chg="add mod">
          <ac:chgData name="Vanessa Martin" userId="328ab903-cdf8-4588-8b18-5ff111e88141" providerId="ADAL" clId="{E6BEF59E-9054-4748-8DD7-1E1319AEC80B}" dt="2026-08-22T11:41:28.394" v="145" actId="1076"/>
          <ac:spMkLst>
            <pc:docMk/>
            <pc:sldMk cId="0" sldId="264"/>
            <ac:spMk id="12" creationId="{DD5A45D1-F962-9FB7-7F7B-42F2F7119572}"/>
          </ac:spMkLst>
        </pc:spChg>
        <pc:picChg chg="add mod modCrop">
          <ac:chgData name="Vanessa Martin" userId="328ab903-cdf8-4588-8b18-5ff111e88141" providerId="ADAL" clId="{E6BEF59E-9054-4748-8DD7-1E1319AEC80B}" dt="2026-08-22T11:41:23.104" v="144" actId="1076"/>
          <ac:picMkLst>
            <pc:docMk/>
            <pc:sldMk cId="0" sldId="264"/>
            <ac:picMk id="11" creationId="{534CD801-35D8-466E-A48F-8EC57FBA88E2}"/>
          </ac:picMkLst>
        </pc:picChg>
        <pc:picChg chg="del">
          <ac:chgData name="Vanessa Martin" userId="328ab903-cdf8-4588-8b18-5ff111e88141" providerId="ADAL" clId="{E6BEF59E-9054-4748-8DD7-1E1319AEC80B}" dt="2026-08-22T11:40:25.247" v="123" actId="478"/>
          <ac:picMkLst>
            <pc:docMk/>
            <pc:sldMk cId="0" sldId="264"/>
            <ac:picMk id="19" creationId="{08258BAD-CC16-462F-2687-963ECF12518D}"/>
          </ac:picMkLst>
        </pc:picChg>
      </pc:sldChg>
      <pc:sldChg chg="addSp delSp modSp mod">
        <pc:chgData name="Vanessa Martin" userId="328ab903-cdf8-4588-8b18-5ff111e88141" providerId="ADAL" clId="{E6BEF59E-9054-4748-8DD7-1E1319AEC80B}" dt="2026-08-22T11:43:26.694" v="160" actId="1076"/>
        <pc:sldMkLst>
          <pc:docMk/>
          <pc:sldMk cId="0" sldId="265"/>
        </pc:sldMkLst>
        <pc:spChg chg="del">
          <ac:chgData name="Vanessa Martin" userId="328ab903-cdf8-4588-8b18-5ff111e88141" providerId="ADAL" clId="{E6BEF59E-9054-4748-8DD7-1E1319AEC80B}" dt="2026-08-22T11:43:12.656" v="155" actId="478"/>
          <ac:spMkLst>
            <pc:docMk/>
            <pc:sldMk cId="0" sldId="265"/>
            <ac:spMk id="4" creationId="{00000000-0000-0000-0000-000000000000}"/>
          </ac:spMkLst>
        </pc:spChg>
        <pc:spChg chg="del">
          <ac:chgData name="Vanessa Martin" userId="328ab903-cdf8-4588-8b18-5ff111e88141" providerId="ADAL" clId="{E6BEF59E-9054-4748-8DD7-1E1319AEC80B}" dt="2026-08-22T11:43:20.054" v="157" actId="478"/>
          <ac:spMkLst>
            <pc:docMk/>
            <pc:sldMk cId="0" sldId="265"/>
            <ac:spMk id="9" creationId="{00000000-0000-0000-0000-000000000000}"/>
          </ac:spMkLst>
        </pc:spChg>
        <pc:spChg chg="mod">
          <ac:chgData name="Vanessa Martin" userId="328ab903-cdf8-4588-8b18-5ff111e88141" providerId="ADAL" clId="{E6BEF59E-9054-4748-8DD7-1E1319AEC80B}" dt="2026-08-22T11:42:21.154" v="146" actId="20577"/>
          <ac:spMkLst>
            <pc:docMk/>
            <pc:sldMk cId="0" sldId="265"/>
            <ac:spMk id="10" creationId="{00000000-0000-0000-0000-000000000000}"/>
          </ac:spMkLst>
        </pc:spChg>
        <pc:spChg chg="del">
          <ac:chgData name="Vanessa Martin" userId="328ab903-cdf8-4588-8b18-5ff111e88141" providerId="ADAL" clId="{E6BEF59E-9054-4748-8DD7-1E1319AEC80B}" dt="2026-08-22T11:43:13.964" v="156" actId="478"/>
          <ac:spMkLst>
            <pc:docMk/>
            <pc:sldMk cId="0" sldId="265"/>
            <ac:spMk id="11" creationId="{00000000-0000-0000-0000-000000000000}"/>
          </ac:spMkLst>
        </pc:spChg>
        <pc:spChg chg="del">
          <ac:chgData name="Vanessa Martin" userId="328ab903-cdf8-4588-8b18-5ff111e88141" providerId="ADAL" clId="{E6BEF59E-9054-4748-8DD7-1E1319AEC80B}" dt="2026-08-22T11:42:57.317" v="152" actId="478"/>
          <ac:spMkLst>
            <pc:docMk/>
            <pc:sldMk cId="0" sldId="265"/>
            <ac:spMk id="12" creationId="{00000000-0000-0000-0000-000000000000}"/>
          </ac:spMkLst>
        </pc:spChg>
        <pc:picChg chg="add del mod modCrop">
          <ac:chgData name="Vanessa Martin" userId="328ab903-cdf8-4588-8b18-5ff111e88141" providerId="ADAL" clId="{E6BEF59E-9054-4748-8DD7-1E1319AEC80B}" dt="2026-08-22T11:43:26.694" v="160" actId="1076"/>
          <ac:picMkLst>
            <pc:docMk/>
            <pc:sldMk cId="0" sldId="265"/>
            <ac:picMk id="19" creationId="{423BAFD4-1FC9-503D-4F51-AA0DB1E63F3B}"/>
          </ac:picMkLst>
        </pc:picChg>
      </pc:sldChg>
      <pc:sldChg chg="addSp delSp modSp mod">
        <pc:chgData name="Vanessa Martin" userId="328ab903-cdf8-4588-8b18-5ff111e88141" providerId="ADAL" clId="{E6BEF59E-9054-4748-8DD7-1E1319AEC80B}" dt="2026-08-22T11:47:11.104" v="164" actId="1076"/>
        <pc:sldMkLst>
          <pc:docMk/>
          <pc:sldMk cId="0" sldId="266"/>
        </pc:sldMkLst>
        <pc:spChg chg="mod">
          <ac:chgData name="Vanessa Martin" userId="328ab903-cdf8-4588-8b18-5ff111e88141" providerId="ADAL" clId="{E6BEF59E-9054-4748-8DD7-1E1319AEC80B}" dt="2026-08-22T11:46:42.314" v="161" actId="6549"/>
          <ac:spMkLst>
            <pc:docMk/>
            <pc:sldMk cId="0" sldId="266"/>
            <ac:spMk id="10" creationId="{00000000-0000-0000-0000-000000000000}"/>
          </ac:spMkLst>
        </pc:spChg>
        <pc:picChg chg="add del mod modCrop">
          <ac:chgData name="Vanessa Martin" userId="328ab903-cdf8-4588-8b18-5ff111e88141" providerId="ADAL" clId="{E6BEF59E-9054-4748-8DD7-1E1319AEC80B}" dt="2026-08-22T10:52:00.904" v="95" actId="478"/>
          <ac:picMkLst>
            <pc:docMk/>
            <pc:sldMk cId="0" sldId="266"/>
            <ac:picMk id="11" creationId="{25605776-42EA-11A8-B318-0BDCBA9E8B05}"/>
          </ac:picMkLst>
        </pc:picChg>
        <pc:picChg chg="add mod modCrop">
          <ac:chgData name="Vanessa Martin" userId="328ab903-cdf8-4588-8b18-5ff111e88141" providerId="ADAL" clId="{E6BEF59E-9054-4748-8DD7-1E1319AEC80B}" dt="2026-08-22T11:47:11.104" v="164" actId="1076"/>
          <ac:picMkLst>
            <pc:docMk/>
            <pc:sldMk cId="0" sldId="266"/>
            <ac:picMk id="17" creationId="{ADCCC267-B1C3-9A17-24F4-DDD3A9E213A1}"/>
          </ac:picMkLst>
        </pc:picChg>
        <pc:picChg chg="del">
          <ac:chgData name="Vanessa Martin" userId="328ab903-cdf8-4588-8b18-5ff111e88141" providerId="ADAL" clId="{E6BEF59E-9054-4748-8DD7-1E1319AEC80B}" dt="2026-08-22T10:50:38.245" v="92" actId="478"/>
          <ac:picMkLst>
            <pc:docMk/>
            <pc:sldMk cId="0" sldId="266"/>
            <ac:picMk id="19" creationId="{1A29CD9A-5539-B46F-555D-A726E2253E1A}"/>
          </ac:picMkLst>
        </pc:picChg>
      </pc:sldChg>
      <pc:sldChg chg="addSp delSp modSp mod">
        <pc:chgData name="Vanessa Martin" userId="328ab903-cdf8-4588-8b18-5ff111e88141" providerId="ADAL" clId="{E6BEF59E-9054-4748-8DD7-1E1319AEC80B}" dt="2026-08-22T11:08:58.224" v="122" actId="1076"/>
        <pc:sldMkLst>
          <pc:docMk/>
          <pc:sldMk cId="0" sldId="267"/>
        </pc:sldMkLst>
        <pc:spChg chg="mod">
          <ac:chgData name="Vanessa Martin" userId="328ab903-cdf8-4588-8b18-5ff111e88141" providerId="ADAL" clId="{E6BEF59E-9054-4748-8DD7-1E1319AEC80B}" dt="2026-08-22T11:03:41.935" v="107" actId="1076"/>
          <ac:spMkLst>
            <pc:docMk/>
            <pc:sldMk cId="0" sldId="267"/>
            <ac:spMk id="2" creationId="{00000000-0000-0000-0000-000000000000}"/>
          </ac:spMkLst>
        </pc:spChg>
        <pc:spChg chg="del mod">
          <ac:chgData name="Vanessa Martin" userId="328ab903-cdf8-4588-8b18-5ff111e88141" providerId="ADAL" clId="{E6BEF59E-9054-4748-8DD7-1E1319AEC80B}" dt="2026-08-22T11:03:34.555" v="105" actId="478"/>
          <ac:spMkLst>
            <pc:docMk/>
            <pc:sldMk cId="0" sldId="267"/>
            <ac:spMk id="10" creationId="{00000000-0000-0000-0000-000000000000}"/>
          </ac:spMkLst>
        </pc:spChg>
        <pc:picChg chg="add del mod modCrop">
          <ac:chgData name="Vanessa Martin" userId="328ab903-cdf8-4588-8b18-5ff111e88141" providerId="ADAL" clId="{E6BEF59E-9054-4748-8DD7-1E1319AEC80B}" dt="2026-08-22T11:08:14.396" v="112" actId="478"/>
          <ac:picMkLst>
            <pc:docMk/>
            <pc:sldMk cId="0" sldId="267"/>
            <ac:picMk id="11" creationId="{4A72AF29-AE31-7AD4-137E-5F990056D37B}"/>
          </ac:picMkLst>
        </pc:picChg>
        <pc:picChg chg="add mod modCrop">
          <ac:chgData name="Vanessa Martin" userId="328ab903-cdf8-4588-8b18-5ff111e88141" providerId="ADAL" clId="{E6BEF59E-9054-4748-8DD7-1E1319AEC80B}" dt="2026-08-22T11:08:58.224" v="122" actId="1076"/>
          <ac:picMkLst>
            <pc:docMk/>
            <pc:sldMk cId="0" sldId="267"/>
            <ac:picMk id="17" creationId="{5A0A3924-C036-4AEF-3791-100CD8C9B442}"/>
          </ac:picMkLst>
        </pc:picChg>
        <pc:picChg chg="del">
          <ac:chgData name="Vanessa Martin" userId="328ab903-cdf8-4588-8b18-5ff111e88141" providerId="ADAL" clId="{E6BEF59E-9054-4748-8DD7-1E1319AEC80B}" dt="2026-08-22T11:01:11.874" v="96" actId="478"/>
          <ac:picMkLst>
            <pc:docMk/>
            <pc:sldMk cId="0" sldId="267"/>
            <ac:picMk id="19" creationId="{5BC5F2E9-E14C-B5FF-CAE1-632B10725BBE}"/>
          </ac:picMkLst>
        </pc:picChg>
      </pc:sldChg>
      <pc:sldChg chg="addSp delSp modSp mod">
        <pc:chgData name="Vanessa Martin" userId="328ab903-cdf8-4588-8b18-5ff111e88141" providerId="ADAL" clId="{E6BEF59E-9054-4748-8DD7-1E1319AEC80B}" dt="2026-08-22T11:59:07.304" v="173" actId="1076"/>
        <pc:sldMkLst>
          <pc:docMk/>
          <pc:sldMk cId="0" sldId="268"/>
        </pc:sldMkLst>
        <pc:spChg chg="del">
          <ac:chgData name="Vanessa Martin" userId="328ab903-cdf8-4588-8b18-5ff111e88141" providerId="ADAL" clId="{E6BEF59E-9054-4748-8DD7-1E1319AEC80B}" dt="2026-08-22T11:59:01.583" v="172" actId="478"/>
          <ac:spMkLst>
            <pc:docMk/>
            <pc:sldMk cId="0" sldId="268"/>
            <ac:spMk id="10" creationId="{00000000-0000-0000-0000-000000000000}"/>
          </ac:spMkLst>
        </pc:spChg>
        <pc:picChg chg="add mod modCrop">
          <ac:chgData name="Vanessa Martin" userId="328ab903-cdf8-4588-8b18-5ff111e88141" providerId="ADAL" clId="{E6BEF59E-9054-4748-8DD7-1E1319AEC80B}" dt="2026-08-22T11:59:07.304" v="173" actId="1076"/>
          <ac:picMkLst>
            <pc:docMk/>
            <pc:sldMk cId="0" sldId="268"/>
            <ac:picMk id="11" creationId="{BAEB0477-7E68-C829-5782-9AF0D1C93BFB}"/>
          </ac:picMkLst>
        </pc:picChg>
        <pc:picChg chg="del">
          <ac:chgData name="Vanessa Martin" userId="328ab903-cdf8-4588-8b18-5ff111e88141" providerId="ADAL" clId="{E6BEF59E-9054-4748-8DD7-1E1319AEC80B}" dt="2026-08-22T11:58:35.504" v="169" actId="478"/>
          <ac:picMkLst>
            <pc:docMk/>
            <pc:sldMk cId="0" sldId="268"/>
            <ac:picMk id="19" creationId="{00954143-8225-94F9-F234-CF6A27C080C9}"/>
          </ac:picMkLst>
        </pc:picChg>
      </pc:sldChg>
      <pc:sldChg chg="addSp delSp modSp mod">
        <pc:chgData name="Vanessa Martin" userId="328ab903-cdf8-4588-8b18-5ff111e88141" providerId="ADAL" clId="{E6BEF59E-9054-4748-8DD7-1E1319AEC80B}" dt="2026-08-23T15:21:54.285" v="209" actId="1076"/>
        <pc:sldMkLst>
          <pc:docMk/>
          <pc:sldMk cId="3416264348" sldId="272"/>
        </pc:sldMkLst>
        <pc:picChg chg="add mod modCrop">
          <ac:chgData name="Vanessa Martin" userId="328ab903-cdf8-4588-8b18-5ff111e88141" providerId="ADAL" clId="{E6BEF59E-9054-4748-8DD7-1E1319AEC80B}" dt="2026-08-23T15:21:54.285" v="209" actId="1076"/>
          <ac:picMkLst>
            <pc:docMk/>
            <pc:sldMk cId="3416264348" sldId="272"/>
            <ac:picMk id="5" creationId="{687FA6DB-519F-6658-9BD9-CCFD7985C4BD}"/>
          </ac:picMkLst>
        </pc:picChg>
        <pc:picChg chg="add del">
          <ac:chgData name="Vanessa Martin" userId="328ab903-cdf8-4588-8b18-5ff111e88141" providerId="ADAL" clId="{E6BEF59E-9054-4748-8DD7-1E1319AEC80B}" dt="2026-08-22T12:00:41.833" v="175" actId="478"/>
          <ac:picMkLst>
            <pc:docMk/>
            <pc:sldMk cId="3416264348" sldId="272"/>
            <ac:picMk id="5" creationId="{EE7FD1A4-5AAE-51DB-2747-9BC32F6EAA80}"/>
          </ac:picMkLst>
        </pc:picChg>
        <pc:picChg chg="add del mod modCrop">
          <ac:chgData name="Vanessa Martin" userId="328ab903-cdf8-4588-8b18-5ff111e88141" providerId="ADAL" clId="{E6BEF59E-9054-4748-8DD7-1E1319AEC80B}" dt="2026-08-22T12:06:15.562" v="191" actId="478"/>
          <ac:picMkLst>
            <pc:docMk/>
            <pc:sldMk cId="3416264348" sldId="272"/>
            <ac:picMk id="8" creationId="{08575315-50DC-19F5-64B0-84F308860774}"/>
          </ac:picMkLst>
        </pc:picChg>
      </pc:sldChg>
      <pc:sldChg chg="addSp delSp modSp mod">
        <pc:chgData name="Vanessa Martin" userId="328ab903-cdf8-4588-8b18-5ff111e88141" providerId="ADAL" clId="{E6BEF59E-9054-4748-8DD7-1E1319AEC80B}" dt="2026-08-22T12:02:06.154" v="190" actId="478"/>
        <pc:sldMkLst>
          <pc:docMk/>
          <pc:sldMk cId="14606048" sldId="273"/>
        </pc:sldMkLst>
        <pc:spChg chg="del mod">
          <ac:chgData name="Vanessa Martin" userId="328ab903-cdf8-4588-8b18-5ff111e88141" providerId="ADAL" clId="{E6BEF59E-9054-4748-8DD7-1E1319AEC80B}" dt="2026-08-22T12:02:06.154" v="190" actId="478"/>
          <ac:spMkLst>
            <pc:docMk/>
            <pc:sldMk cId="14606048" sldId="273"/>
            <ac:spMk id="3" creationId="{ADB69E90-FAFC-DFA1-78F5-36186B0DEDBD}"/>
          </ac:spMkLst>
        </pc:spChg>
        <pc:spChg chg="mod">
          <ac:chgData name="Vanessa Martin" userId="328ab903-cdf8-4588-8b18-5ff111e88141" providerId="ADAL" clId="{E6BEF59E-9054-4748-8DD7-1E1319AEC80B}" dt="2026-08-22T12:01:54.234" v="186" actId="1076"/>
          <ac:spMkLst>
            <pc:docMk/>
            <pc:sldMk cId="14606048" sldId="273"/>
            <ac:spMk id="8" creationId="{515D2EFC-9097-22A9-A4DC-EE9561BC4977}"/>
          </ac:spMkLst>
        </pc:spChg>
        <pc:picChg chg="add mod">
          <ac:chgData name="Vanessa Martin" userId="328ab903-cdf8-4588-8b18-5ff111e88141" providerId="ADAL" clId="{E6BEF59E-9054-4748-8DD7-1E1319AEC80B}" dt="2026-08-22T12:02:01.776" v="188" actId="1076"/>
          <ac:picMkLst>
            <pc:docMk/>
            <pc:sldMk cId="14606048" sldId="273"/>
            <ac:picMk id="11" creationId="{46677BC2-A9AD-AC80-125D-3C7BDE7AF47E}"/>
          </ac:picMkLst>
        </pc:picChg>
        <pc:picChg chg="mod">
          <ac:chgData name="Vanessa Martin" userId="328ab903-cdf8-4588-8b18-5ff111e88141" providerId="ADAL" clId="{E6BEF59E-9054-4748-8DD7-1E1319AEC80B}" dt="2026-08-22T12:01:59.164" v="187" actId="1076"/>
          <ac:picMkLst>
            <pc:docMk/>
            <pc:sldMk cId="14606048" sldId="273"/>
            <ac:picMk id="19" creationId="{B49B7F39-3767-8387-34C6-1389A521C57B}"/>
          </ac:picMkLst>
        </pc:picChg>
      </pc:sldChg>
      <pc:sldChg chg="modSp mod">
        <pc:chgData name="Vanessa Martin" userId="328ab903-cdf8-4588-8b18-5ff111e88141" providerId="ADAL" clId="{E6BEF59E-9054-4748-8DD7-1E1319AEC80B}" dt="2026-08-22T12:16:22.311" v="203" actId="1076"/>
        <pc:sldMkLst>
          <pc:docMk/>
          <pc:sldMk cId="1209781768" sldId="274"/>
        </pc:sldMkLst>
        <pc:spChg chg="mod">
          <ac:chgData name="Vanessa Martin" userId="328ab903-cdf8-4588-8b18-5ff111e88141" providerId="ADAL" clId="{E6BEF59E-9054-4748-8DD7-1E1319AEC80B}" dt="2026-08-22T12:16:19.556" v="202" actId="1076"/>
          <ac:spMkLst>
            <pc:docMk/>
            <pc:sldMk cId="1209781768" sldId="274"/>
            <ac:spMk id="11" creationId="{854A93A5-98EC-D44C-53E0-88CC7A35DA07}"/>
          </ac:spMkLst>
        </pc:spChg>
        <pc:spChg chg="mod">
          <ac:chgData name="Vanessa Martin" userId="328ab903-cdf8-4588-8b18-5ff111e88141" providerId="ADAL" clId="{E6BEF59E-9054-4748-8DD7-1E1319AEC80B}" dt="2026-08-22T12:16:22.311" v="203" actId="1076"/>
          <ac:spMkLst>
            <pc:docMk/>
            <pc:sldMk cId="1209781768" sldId="274"/>
            <ac:spMk id="12" creationId="{1C2CD117-B53E-C1FB-833D-8C1AAF3077B2}"/>
          </ac:spMkLst>
        </pc:spChg>
        <pc:picChg chg="mod modCrop">
          <ac:chgData name="Vanessa Martin" userId="328ab903-cdf8-4588-8b18-5ff111e88141" providerId="ADAL" clId="{E6BEF59E-9054-4748-8DD7-1E1319AEC80B}" dt="2026-08-22T12:16:14.970" v="201" actId="34807"/>
          <ac:picMkLst>
            <pc:docMk/>
            <pc:sldMk cId="1209781768" sldId="274"/>
            <ac:picMk id="19" creationId="{39983074-0274-C438-5247-91A3F543C815}"/>
          </ac:picMkLst>
        </pc:picChg>
      </pc:sldChg>
      <pc:sldChg chg="del">
        <pc:chgData name="Vanessa Martin" userId="328ab903-cdf8-4588-8b18-5ff111e88141" providerId="ADAL" clId="{E6BEF59E-9054-4748-8DD7-1E1319AEC80B}" dt="2026-08-22T11:52:53.158" v="167" actId="2696"/>
        <pc:sldMkLst>
          <pc:docMk/>
          <pc:sldMk cId="1398807223" sldId="276"/>
        </pc:sldMkLst>
      </pc:sldChg>
      <pc:sldChg chg="add">
        <pc:chgData name="Vanessa Martin" userId="328ab903-cdf8-4588-8b18-5ff111e88141" providerId="ADAL" clId="{E6BEF59E-9054-4748-8DD7-1E1319AEC80B}" dt="2026-08-22T11:53:35.329" v="168"/>
        <pc:sldMkLst>
          <pc:docMk/>
          <pc:sldMk cId="3504473545" sldId="282"/>
        </pc:sldMkLst>
      </pc:sldChg>
      <pc:sldChg chg="add">
        <pc:chgData name="Vanessa Martin" userId="328ab903-cdf8-4588-8b18-5ff111e88141" providerId="ADAL" clId="{E6BEF59E-9054-4748-8DD7-1E1319AEC80B}" dt="2026-08-22T11:51:54.934" v="165"/>
        <pc:sldMkLst>
          <pc:docMk/>
          <pc:sldMk cId="2878280078" sldId="291"/>
        </pc:sldMkLst>
      </pc:sldChg>
      <pc:sldChg chg="add">
        <pc:chgData name="Vanessa Martin" userId="328ab903-cdf8-4588-8b18-5ff111e88141" providerId="ADAL" clId="{E6BEF59E-9054-4748-8DD7-1E1319AEC80B}" dt="2026-08-22T11:52:48.204" v="166"/>
        <pc:sldMkLst>
          <pc:docMk/>
          <pc:sldMk cId="4190877541"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727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session as a teacher-focused resource. Explain that the aim is not to make teachers medical experts, but to help them recognise how NF1 may affect learning, confidence, attendance and participation. Emphasise that NF1 looks different for every young person, so the most helpful approach is curiosity, flexibility and collaboration with the student, family and SENCO.</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Say that NF1 is a genetic condition, but avoid making the explanation overly medical. Teachers mainly need to know that it can affect several areas of a young person's life, including learning and wellbeing. Highlight variability: two students with NF1 may present completely differently. One may be academically confident and only need understanding around appointments; another may need help with attention, organisation, fatigue or social confidence. Make clear that NF1 is not contagious and should never be treated as something that separates the student from their peers.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err="1"/>
              <a:t>Explain</a:t>
            </a:r>
            <a:r>
              <a:rPr dirty="0"/>
              <a:t> </a:t>
            </a:r>
            <a:r>
              <a:rPr dirty="0" err="1"/>
              <a:t>each</a:t>
            </a:r>
            <a:r>
              <a:rPr dirty="0"/>
              <a:t> area </a:t>
            </a:r>
            <a:r>
              <a:rPr dirty="0" err="1"/>
              <a:t>slowly</a:t>
            </a:r>
            <a:r>
              <a:rPr dirty="0"/>
              <a:t> and link it to real </a:t>
            </a:r>
            <a:r>
              <a:rPr dirty="0" err="1"/>
              <a:t>classroom</a:t>
            </a:r>
            <a:r>
              <a:rPr dirty="0"/>
              <a:t> </a:t>
            </a:r>
            <a:r>
              <a:rPr dirty="0" err="1"/>
              <a:t>behaviour</a:t>
            </a:r>
            <a:r>
              <a:rPr dirty="0"/>
              <a:t>. For </a:t>
            </a:r>
            <a:r>
              <a:rPr dirty="0" err="1"/>
              <a:t>example</a:t>
            </a:r>
            <a:r>
              <a:rPr dirty="0"/>
              <a:t>, a </a:t>
            </a:r>
            <a:r>
              <a:rPr dirty="0" err="1"/>
              <a:t>student</a:t>
            </a:r>
            <a:r>
              <a:rPr dirty="0"/>
              <a:t> who </a:t>
            </a:r>
            <a:r>
              <a:rPr dirty="0" err="1"/>
              <a:t>seems</a:t>
            </a:r>
            <a:r>
              <a:rPr dirty="0"/>
              <a:t> </a:t>
            </a:r>
            <a:r>
              <a:rPr dirty="0" err="1"/>
              <a:t>distracted</a:t>
            </a:r>
            <a:r>
              <a:rPr dirty="0"/>
              <a:t> </a:t>
            </a:r>
            <a:r>
              <a:rPr dirty="0" err="1"/>
              <a:t>may</a:t>
            </a:r>
            <a:r>
              <a:rPr dirty="0"/>
              <a:t> </a:t>
            </a:r>
            <a:r>
              <a:rPr dirty="0" err="1"/>
              <a:t>actually</a:t>
            </a:r>
            <a:r>
              <a:rPr dirty="0"/>
              <a:t> </a:t>
            </a:r>
            <a:r>
              <a:rPr dirty="0" err="1"/>
              <a:t>be</a:t>
            </a:r>
            <a:r>
              <a:rPr dirty="0"/>
              <a:t> </a:t>
            </a:r>
            <a:r>
              <a:rPr dirty="0" err="1"/>
              <a:t>struggling</a:t>
            </a:r>
            <a:r>
              <a:rPr dirty="0"/>
              <a:t> </a:t>
            </a:r>
            <a:r>
              <a:rPr dirty="0" err="1"/>
              <a:t>with</a:t>
            </a:r>
            <a:r>
              <a:rPr dirty="0"/>
              <a:t> </a:t>
            </a:r>
            <a:r>
              <a:rPr dirty="0" err="1"/>
              <a:t>attention</a:t>
            </a:r>
            <a:r>
              <a:rPr dirty="0"/>
              <a:t> </a:t>
            </a:r>
            <a:r>
              <a:rPr dirty="0" err="1"/>
              <a:t>or</a:t>
            </a:r>
            <a:r>
              <a:rPr dirty="0"/>
              <a:t> </a:t>
            </a:r>
            <a:r>
              <a:rPr dirty="0" err="1"/>
              <a:t>processing</a:t>
            </a:r>
            <a:r>
              <a:rPr dirty="0"/>
              <a:t> </a:t>
            </a:r>
            <a:r>
              <a:rPr dirty="0" err="1"/>
              <a:t>speed</a:t>
            </a:r>
            <a:r>
              <a:rPr dirty="0"/>
              <a:t>. A </a:t>
            </a:r>
            <a:r>
              <a:rPr dirty="0" err="1"/>
              <a:t>student</a:t>
            </a:r>
            <a:r>
              <a:rPr dirty="0"/>
              <a:t> who </a:t>
            </a:r>
            <a:r>
              <a:rPr dirty="0" err="1"/>
              <a:t>forgets</a:t>
            </a:r>
            <a:r>
              <a:rPr dirty="0"/>
              <a:t> </a:t>
            </a:r>
            <a:r>
              <a:rPr dirty="0" err="1"/>
              <a:t>homework</a:t>
            </a:r>
            <a:r>
              <a:rPr dirty="0"/>
              <a:t> </a:t>
            </a:r>
            <a:r>
              <a:rPr dirty="0" err="1"/>
              <a:t>may</a:t>
            </a:r>
            <a:r>
              <a:rPr dirty="0"/>
              <a:t> not </a:t>
            </a:r>
            <a:r>
              <a:rPr dirty="0" err="1"/>
              <a:t>be</a:t>
            </a:r>
            <a:r>
              <a:rPr dirty="0"/>
              <a:t> </a:t>
            </a:r>
            <a:r>
              <a:rPr dirty="0" err="1"/>
              <a:t>careless</a:t>
            </a:r>
            <a:r>
              <a:rPr dirty="0"/>
              <a:t>; </a:t>
            </a:r>
            <a:r>
              <a:rPr dirty="0" err="1"/>
              <a:t>they</a:t>
            </a:r>
            <a:r>
              <a:rPr dirty="0"/>
              <a:t> </a:t>
            </a:r>
            <a:r>
              <a:rPr dirty="0" err="1"/>
              <a:t>may</a:t>
            </a:r>
            <a:r>
              <a:rPr dirty="0"/>
              <a:t> </a:t>
            </a:r>
            <a:r>
              <a:rPr dirty="0" err="1"/>
              <a:t>have</a:t>
            </a:r>
            <a:r>
              <a:rPr dirty="0"/>
              <a:t> </a:t>
            </a:r>
            <a:r>
              <a:rPr dirty="0" err="1"/>
              <a:t>executive</a:t>
            </a:r>
            <a:r>
              <a:rPr dirty="0"/>
              <a:t> </a:t>
            </a:r>
            <a:r>
              <a:rPr dirty="0" err="1"/>
              <a:t>functioning</a:t>
            </a:r>
            <a:r>
              <a:rPr dirty="0"/>
              <a:t> </a:t>
            </a:r>
            <a:r>
              <a:rPr dirty="0" err="1"/>
              <a:t>difficulties</a:t>
            </a:r>
            <a:r>
              <a:rPr dirty="0"/>
              <a:t>. A </a:t>
            </a:r>
            <a:r>
              <a:rPr dirty="0" err="1"/>
              <a:t>student</a:t>
            </a:r>
            <a:r>
              <a:rPr dirty="0"/>
              <a:t> who </a:t>
            </a:r>
            <a:r>
              <a:rPr dirty="0" err="1"/>
              <a:t>avoids</a:t>
            </a:r>
            <a:r>
              <a:rPr dirty="0"/>
              <a:t> </a:t>
            </a:r>
            <a:r>
              <a:rPr dirty="0" err="1"/>
              <a:t>writing</a:t>
            </a:r>
            <a:r>
              <a:rPr dirty="0"/>
              <a:t> </a:t>
            </a:r>
            <a:r>
              <a:rPr dirty="0" err="1"/>
              <a:t>may</a:t>
            </a:r>
            <a:r>
              <a:rPr dirty="0"/>
              <a:t> </a:t>
            </a:r>
            <a:r>
              <a:rPr dirty="0" err="1"/>
              <a:t>be</a:t>
            </a:r>
            <a:r>
              <a:rPr dirty="0"/>
              <a:t> </a:t>
            </a:r>
            <a:r>
              <a:rPr dirty="0" err="1"/>
              <a:t>struggling</a:t>
            </a:r>
            <a:r>
              <a:rPr dirty="0"/>
              <a:t> </a:t>
            </a:r>
            <a:r>
              <a:rPr dirty="0" err="1"/>
              <a:t>with</a:t>
            </a:r>
            <a:r>
              <a:rPr dirty="0"/>
              <a:t> </a:t>
            </a:r>
            <a:r>
              <a:rPr dirty="0" err="1"/>
              <a:t>fine</a:t>
            </a:r>
            <a:r>
              <a:rPr dirty="0"/>
              <a:t> </a:t>
            </a:r>
            <a:r>
              <a:rPr dirty="0" err="1"/>
              <a:t>motor</a:t>
            </a:r>
            <a:r>
              <a:rPr dirty="0"/>
              <a:t> </a:t>
            </a:r>
            <a:r>
              <a:rPr dirty="0" err="1"/>
              <a:t>skills</a:t>
            </a:r>
            <a:r>
              <a:rPr dirty="0"/>
              <a:t>, </a:t>
            </a:r>
            <a:r>
              <a:rPr dirty="0" err="1"/>
              <a:t>fatigue</a:t>
            </a:r>
            <a:r>
              <a:rPr dirty="0"/>
              <a:t>, </a:t>
            </a:r>
            <a:r>
              <a:rPr dirty="0" err="1"/>
              <a:t>or</a:t>
            </a:r>
            <a:r>
              <a:rPr dirty="0"/>
              <a:t> </a:t>
            </a:r>
            <a:r>
              <a:rPr dirty="0" err="1"/>
              <a:t>visual-spatial</a:t>
            </a:r>
            <a:r>
              <a:rPr dirty="0"/>
              <a:t> </a:t>
            </a:r>
            <a:r>
              <a:rPr dirty="0" err="1"/>
              <a:t>demands</a:t>
            </a:r>
            <a:r>
              <a:rPr dirty="0"/>
              <a:t>. Stress </a:t>
            </a:r>
            <a:r>
              <a:rPr dirty="0" err="1"/>
              <a:t>that</a:t>
            </a:r>
            <a:r>
              <a:rPr dirty="0"/>
              <a:t> </a:t>
            </a:r>
            <a:r>
              <a:rPr dirty="0" err="1"/>
              <a:t>these</a:t>
            </a:r>
            <a:r>
              <a:rPr dirty="0"/>
              <a:t> </a:t>
            </a:r>
            <a:r>
              <a:rPr dirty="0" err="1"/>
              <a:t>difficulties</a:t>
            </a:r>
            <a:r>
              <a:rPr dirty="0"/>
              <a:t> </a:t>
            </a:r>
            <a:r>
              <a:rPr dirty="0" err="1"/>
              <a:t>are</a:t>
            </a:r>
            <a:r>
              <a:rPr dirty="0"/>
              <a:t> not </a:t>
            </a:r>
            <a:r>
              <a:rPr dirty="0" err="1"/>
              <a:t>signs</a:t>
            </a:r>
            <a:r>
              <a:rPr dirty="0"/>
              <a:t> of </a:t>
            </a:r>
            <a:r>
              <a:rPr dirty="0" err="1"/>
              <a:t>laziness</a:t>
            </a:r>
            <a:r>
              <a:rPr dirty="0"/>
              <a:t> </a:t>
            </a:r>
            <a:r>
              <a:rPr dirty="0" err="1"/>
              <a:t>or</a:t>
            </a:r>
            <a:r>
              <a:rPr dirty="0"/>
              <a:t> lack of </a:t>
            </a:r>
            <a:r>
              <a:rPr dirty="0" err="1"/>
              <a:t>motivation</a:t>
            </a:r>
            <a:r>
              <a:rPr dirty="0"/>
              <a:t>. Teachers </a:t>
            </a:r>
            <a:r>
              <a:rPr dirty="0" err="1"/>
              <a:t>can</a:t>
            </a:r>
            <a:r>
              <a:rPr dirty="0"/>
              <a:t> </a:t>
            </a:r>
            <a:r>
              <a:rPr dirty="0" err="1"/>
              <a:t>reduce</a:t>
            </a:r>
            <a:r>
              <a:rPr dirty="0"/>
              <a:t> </a:t>
            </a:r>
            <a:r>
              <a:rPr dirty="0" err="1"/>
              <a:t>barriers</a:t>
            </a:r>
            <a:r>
              <a:rPr dirty="0"/>
              <a:t> by </a:t>
            </a:r>
            <a:r>
              <a:rPr dirty="0" err="1"/>
              <a:t>breaking</a:t>
            </a:r>
            <a:r>
              <a:rPr dirty="0"/>
              <a:t> </a:t>
            </a:r>
            <a:r>
              <a:rPr dirty="0" err="1"/>
              <a:t>tasks</a:t>
            </a:r>
            <a:r>
              <a:rPr dirty="0"/>
              <a:t> down, </a:t>
            </a:r>
            <a:r>
              <a:rPr dirty="0" err="1"/>
              <a:t>offering</a:t>
            </a:r>
            <a:r>
              <a:rPr dirty="0"/>
              <a:t> </a:t>
            </a:r>
            <a:r>
              <a:rPr dirty="0" err="1"/>
              <a:t>reminders</a:t>
            </a:r>
            <a:r>
              <a:rPr dirty="0"/>
              <a:t>, and </a:t>
            </a:r>
            <a:r>
              <a:rPr dirty="0" err="1"/>
              <a:t>checking</a:t>
            </a:r>
            <a:r>
              <a:rPr dirty="0"/>
              <a:t> </a:t>
            </a:r>
            <a:r>
              <a:rPr dirty="0" err="1"/>
              <a:t>understanding</a:t>
            </a:r>
            <a:r>
              <a:rPr dirty="0"/>
              <a:t> </a:t>
            </a:r>
            <a:r>
              <a:t>privately.</a:t>
            </a:r>
            <a:endParaRPr lang="de-DE"/>
          </a:p>
          <a:p>
            <a:endParaRPr lang="de-DE" dirty="0"/>
          </a:p>
          <a:p>
            <a:r>
              <a:rPr lang="de-DE" dirty="0"/>
              <a:t>It </a:t>
            </a:r>
            <a:r>
              <a:rPr lang="de-DE" dirty="0" err="1"/>
              <a:t>is</a:t>
            </a:r>
            <a:r>
              <a:rPr lang="de-DE" dirty="0"/>
              <a:t> important to </a:t>
            </a:r>
            <a:r>
              <a:rPr lang="de-DE" dirty="0" err="1"/>
              <a:t>remember</a:t>
            </a:r>
            <a:r>
              <a:rPr lang="de-DE" dirty="0"/>
              <a:t> </a:t>
            </a:r>
            <a:r>
              <a:rPr lang="de-DE" dirty="0" err="1"/>
              <a:t>that</a:t>
            </a:r>
            <a:r>
              <a:rPr lang="de-DE" dirty="0"/>
              <a:t> </a:t>
            </a:r>
            <a:r>
              <a:rPr lang="de-DE" dirty="0" err="1"/>
              <a:t>although</a:t>
            </a:r>
            <a:r>
              <a:rPr lang="de-DE" dirty="0"/>
              <a:t> </a:t>
            </a:r>
            <a:r>
              <a:rPr lang="de-DE" dirty="0" err="1"/>
              <a:t>hospital</a:t>
            </a:r>
            <a:r>
              <a:rPr lang="de-DE" dirty="0"/>
              <a:t> </a:t>
            </a:r>
            <a:r>
              <a:rPr lang="de-DE" dirty="0" err="1"/>
              <a:t>appointments</a:t>
            </a:r>
            <a:r>
              <a:rPr lang="de-DE" dirty="0"/>
              <a:t> and </a:t>
            </a:r>
            <a:r>
              <a:rPr lang="de-DE" dirty="0" err="1"/>
              <a:t>surgery</a:t>
            </a:r>
            <a:r>
              <a:rPr lang="de-DE" dirty="0"/>
              <a:t> </a:t>
            </a:r>
            <a:r>
              <a:rPr lang="de-DE" dirty="0" err="1"/>
              <a:t>can</a:t>
            </a:r>
            <a:r>
              <a:rPr lang="de-DE" dirty="0"/>
              <a:t> </a:t>
            </a:r>
            <a:r>
              <a:rPr lang="de-DE" dirty="0" err="1"/>
              <a:t>result</a:t>
            </a:r>
            <a:r>
              <a:rPr lang="de-DE" dirty="0"/>
              <a:t> in </a:t>
            </a:r>
            <a:r>
              <a:rPr lang="de-DE" dirty="0" err="1"/>
              <a:t>missed</a:t>
            </a:r>
            <a:r>
              <a:rPr lang="de-DE" dirty="0"/>
              <a:t> </a:t>
            </a:r>
            <a:r>
              <a:rPr lang="de-DE" dirty="0" err="1"/>
              <a:t>learning</a:t>
            </a:r>
            <a:r>
              <a:rPr lang="de-DE" dirty="0"/>
              <a:t>, </a:t>
            </a:r>
            <a:r>
              <a:rPr lang="de-DE" dirty="0" err="1"/>
              <a:t>many</a:t>
            </a:r>
            <a:r>
              <a:rPr lang="de-DE" dirty="0"/>
              <a:t> </a:t>
            </a:r>
            <a:r>
              <a:rPr lang="de-DE" dirty="0" err="1"/>
              <a:t>students</a:t>
            </a:r>
            <a:r>
              <a:rPr lang="de-DE" dirty="0"/>
              <a:t> </a:t>
            </a:r>
            <a:r>
              <a:rPr lang="de-DE" dirty="0" err="1"/>
              <a:t>with</a:t>
            </a:r>
            <a:r>
              <a:rPr lang="de-DE" dirty="0"/>
              <a:t> NF1 also </a:t>
            </a:r>
            <a:r>
              <a:rPr lang="de-DE" dirty="0" err="1"/>
              <a:t>experience</a:t>
            </a:r>
            <a:r>
              <a:rPr lang="de-DE" dirty="0"/>
              <a:t> </a:t>
            </a:r>
            <a:r>
              <a:rPr lang="de-DE" dirty="0" err="1"/>
              <a:t>underlying</a:t>
            </a:r>
            <a:r>
              <a:rPr lang="de-DE" dirty="0"/>
              <a:t> </a:t>
            </a:r>
            <a:r>
              <a:rPr lang="de-DE" dirty="0" err="1"/>
              <a:t>neurodevelopmental</a:t>
            </a:r>
            <a:r>
              <a:rPr lang="de-DE" dirty="0"/>
              <a:t> </a:t>
            </a:r>
            <a:r>
              <a:rPr lang="de-DE" dirty="0" err="1"/>
              <a:t>differences</a:t>
            </a:r>
            <a:r>
              <a:rPr lang="de-DE" dirty="0"/>
              <a:t> </a:t>
            </a:r>
            <a:r>
              <a:rPr lang="de-DE" dirty="0" err="1"/>
              <a:t>that</a:t>
            </a:r>
            <a:r>
              <a:rPr lang="de-DE" dirty="0"/>
              <a:t> </a:t>
            </a:r>
            <a:r>
              <a:rPr lang="de-DE" dirty="0" err="1"/>
              <a:t>affect</a:t>
            </a:r>
            <a:r>
              <a:rPr lang="de-DE" dirty="0"/>
              <a:t> </a:t>
            </a:r>
            <a:r>
              <a:rPr lang="de-DE" dirty="0" err="1"/>
              <a:t>how</a:t>
            </a:r>
            <a:r>
              <a:rPr lang="de-DE" dirty="0"/>
              <a:t> </a:t>
            </a:r>
            <a:r>
              <a:rPr lang="de-DE" dirty="0" err="1"/>
              <a:t>they</a:t>
            </a:r>
            <a:r>
              <a:rPr lang="de-DE" dirty="0"/>
              <a:t> </a:t>
            </a:r>
            <a:r>
              <a:rPr lang="de-DE" dirty="0" err="1"/>
              <a:t>learn</a:t>
            </a:r>
            <a:r>
              <a:rPr lang="de-DE" dirty="0"/>
              <a:t>. This </a:t>
            </a:r>
            <a:r>
              <a:rPr lang="de-DE" dirty="0" err="1"/>
              <a:t>means</a:t>
            </a:r>
            <a:r>
              <a:rPr lang="de-DE" dirty="0"/>
              <a:t> </a:t>
            </a:r>
            <a:r>
              <a:rPr lang="de-DE" dirty="0" err="1"/>
              <a:t>that</a:t>
            </a:r>
            <a:r>
              <a:rPr lang="de-DE" dirty="0"/>
              <a:t> </a:t>
            </a:r>
            <a:r>
              <a:rPr lang="de-DE" dirty="0" err="1"/>
              <a:t>simply</a:t>
            </a:r>
            <a:r>
              <a:rPr lang="de-DE" dirty="0"/>
              <a:t> </a:t>
            </a:r>
            <a:r>
              <a:rPr lang="de-DE" dirty="0" err="1"/>
              <a:t>giving</a:t>
            </a:r>
            <a:r>
              <a:rPr lang="de-DE" dirty="0"/>
              <a:t> </a:t>
            </a:r>
            <a:r>
              <a:rPr lang="de-DE" dirty="0" err="1"/>
              <a:t>more</a:t>
            </a:r>
            <a:r>
              <a:rPr lang="de-DE" dirty="0"/>
              <a:t> </a:t>
            </a:r>
            <a:r>
              <a:rPr lang="de-DE" dirty="0" err="1"/>
              <a:t>work</a:t>
            </a:r>
            <a:r>
              <a:rPr lang="de-DE" dirty="0"/>
              <a:t> to 'catch </a:t>
            </a:r>
            <a:r>
              <a:rPr lang="de-DE" dirty="0" err="1"/>
              <a:t>up</a:t>
            </a:r>
            <a:r>
              <a:rPr lang="de-DE" dirty="0"/>
              <a:t>' </a:t>
            </a:r>
            <a:r>
              <a:rPr lang="de-DE" dirty="0" err="1"/>
              <a:t>or</a:t>
            </a:r>
            <a:r>
              <a:rPr lang="de-DE" dirty="0"/>
              <a:t> </a:t>
            </a:r>
            <a:r>
              <a:rPr lang="de-DE" dirty="0" err="1"/>
              <a:t>expecting</a:t>
            </a:r>
            <a:r>
              <a:rPr lang="de-DE" dirty="0"/>
              <a:t> extra time </a:t>
            </a:r>
            <a:r>
              <a:rPr lang="de-DE" dirty="0" err="1"/>
              <a:t>alone</a:t>
            </a:r>
            <a:r>
              <a:rPr lang="de-DE" dirty="0"/>
              <a:t> to </a:t>
            </a:r>
            <a:r>
              <a:rPr lang="de-DE" dirty="0" err="1"/>
              <a:t>solve</a:t>
            </a:r>
            <a:r>
              <a:rPr lang="de-DE" dirty="0"/>
              <a:t> the </a:t>
            </a:r>
            <a:r>
              <a:rPr lang="de-DE" dirty="0" err="1"/>
              <a:t>problem</a:t>
            </a:r>
            <a:r>
              <a:rPr lang="de-DE" dirty="0"/>
              <a:t> </a:t>
            </a:r>
            <a:r>
              <a:rPr lang="de-DE" dirty="0" err="1"/>
              <a:t>may</a:t>
            </a:r>
            <a:r>
              <a:rPr lang="de-DE" dirty="0"/>
              <a:t> not </a:t>
            </a:r>
            <a:r>
              <a:rPr lang="de-DE" dirty="0" err="1"/>
              <a:t>be</a:t>
            </a:r>
            <a:r>
              <a:rPr lang="de-DE" dirty="0"/>
              <a:t> </a:t>
            </a:r>
            <a:r>
              <a:rPr lang="de-DE" dirty="0" err="1"/>
              <a:t>enough</a:t>
            </a:r>
            <a:r>
              <a:rPr lang="de-DE" dirty="0"/>
              <a:t>. </a:t>
            </a:r>
            <a:r>
              <a:rPr lang="de-DE" dirty="0" err="1"/>
              <a:t>Instead</a:t>
            </a:r>
            <a:r>
              <a:rPr lang="de-DE" dirty="0"/>
              <a:t>, </a:t>
            </a:r>
            <a:r>
              <a:rPr lang="de-DE" dirty="0" err="1"/>
              <a:t>teachers</a:t>
            </a:r>
            <a:r>
              <a:rPr lang="de-DE" dirty="0"/>
              <a:t> </a:t>
            </a:r>
            <a:r>
              <a:rPr lang="de-DE" dirty="0" err="1"/>
              <a:t>should</a:t>
            </a:r>
            <a:r>
              <a:rPr lang="de-DE" dirty="0"/>
              <a:t> </a:t>
            </a:r>
            <a:r>
              <a:rPr lang="de-DE" dirty="0" err="1"/>
              <a:t>consider</a:t>
            </a:r>
            <a:r>
              <a:rPr lang="de-DE" dirty="0"/>
              <a:t> </a:t>
            </a:r>
            <a:r>
              <a:rPr lang="de-DE" dirty="0" err="1"/>
              <a:t>what</a:t>
            </a:r>
            <a:r>
              <a:rPr lang="de-DE" dirty="0"/>
              <a:t> </a:t>
            </a:r>
            <a:r>
              <a:rPr lang="de-DE" dirty="0" err="1"/>
              <a:t>adjustments</a:t>
            </a:r>
            <a:r>
              <a:rPr lang="de-DE" dirty="0"/>
              <a:t> and </a:t>
            </a:r>
            <a:r>
              <a:rPr lang="de-DE" dirty="0" err="1"/>
              <a:t>teaching</a:t>
            </a:r>
            <a:r>
              <a:rPr lang="de-DE" dirty="0"/>
              <a:t> </a:t>
            </a:r>
            <a:r>
              <a:rPr lang="de-DE" dirty="0" err="1"/>
              <a:t>strategies</a:t>
            </a:r>
            <a:r>
              <a:rPr lang="de-DE" dirty="0"/>
              <a:t> will </a:t>
            </a:r>
            <a:r>
              <a:rPr lang="de-DE" dirty="0" err="1"/>
              <a:t>help</a:t>
            </a:r>
            <a:r>
              <a:rPr lang="de-DE" dirty="0"/>
              <a:t> the </a:t>
            </a:r>
            <a:r>
              <a:rPr lang="de-DE" dirty="0" err="1"/>
              <a:t>student</a:t>
            </a:r>
            <a:r>
              <a:rPr lang="de-DE" dirty="0"/>
              <a:t> </a:t>
            </a:r>
            <a:r>
              <a:rPr lang="de-DE" dirty="0" err="1"/>
              <a:t>access</a:t>
            </a:r>
            <a:r>
              <a:rPr lang="de-DE" dirty="0"/>
              <a:t> </a:t>
            </a:r>
            <a:r>
              <a:rPr lang="de-DE" dirty="0" err="1"/>
              <a:t>learning</a:t>
            </a:r>
            <a:r>
              <a:rPr lang="de-DE" dirty="0"/>
              <a:t> </a:t>
            </a:r>
            <a:r>
              <a:rPr lang="de-DE" dirty="0" err="1"/>
              <a:t>successfully.One</a:t>
            </a:r>
            <a:r>
              <a:rPr lang="de-DE" dirty="0"/>
              <a:t> of the </a:t>
            </a:r>
            <a:r>
              <a:rPr lang="de-DE" dirty="0" err="1"/>
              <a:t>most</a:t>
            </a:r>
            <a:r>
              <a:rPr lang="de-DE" dirty="0"/>
              <a:t> </a:t>
            </a:r>
            <a:r>
              <a:rPr lang="de-DE" dirty="0" err="1"/>
              <a:t>common</a:t>
            </a:r>
            <a:r>
              <a:rPr lang="de-DE" dirty="0"/>
              <a:t> </a:t>
            </a:r>
            <a:r>
              <a:rPr lang="de-DE" dirty="0" err="1"/>
              <a:t>misconceptions</a:t>
            </a:r>
            <a:r>
              <a:rPr lang="de-DE" dirty="0"/>
              <a:t> </a:t>
            </a:r>
            <a:r>
              <a:rPr lang="de-DE" dirty="0" err="1"/>
              <a:t>is</a:t>
            </a:r>
            <a:r>
              <a:rPr lang="de-DE" dirty="0"/>
              <a:t> </a:t>
            </a:r>
            <a:r>
              <a:rPr lang="de-DE" dirty="0" err="1"/>
              <a:t>that</a:t>
            </a:r>
            <a:r>
              <a:rPr lang="de-DE" dirty="0"/>
              <a:t> </a:t>
            </a:r>
            <a:r>
              <a:rPr lang="de-DE" dirty="0" err="1"/>
              <a:t>students</a:t>
            </a:r>
            <a:r>
              <a:rPr lang="de-DE" dirty="0"/>
              <a:t> </a:t>
            </a:r>
            <a:r>
              <a:rPr lang="de-DE" dirty="0" err="1"/>
              <a:t>with</a:t>
            </a:r>
            <a:r>
              <a:rPr lang="de-DE" dirty="0"/>
              <a:t> NF1 </a:t>
            </a:r>
            <a:r>
              <a:rPr lang="de-DE" dirty="0" err="1"/>
              <a:t>only</a:t>
            </a:r>
            <a:r>
              <a:rPr lang="de-DE" dirty="0"/>
              <a:t> fall </a:t>
            </a:r>
            <a:r>
              <a:rPr lang="de-DE" dirty="0" err="1"/>
              <a:t>behind</a:t>
            </a:r>
            <a:r>
              <a:rPr lang="de-DE" dirty="0"/>
              <a:t> </a:t>
            </a:r>
            <a:r>
              <a:rPr lang="de-DE" dirty="0" err="1"/>
              <a:t>because</a:t>
            </a:r>
            <a:r>
              <a:rPr lang="de-DE" dirty="0"/>
              <a:t> </a:t>
            </a:r>
            <a:r>
              <a:rPr lang="de-DE" dirty="0" err="1"/>
              <a:t>they</a:t>
            </a:r>
            <a:r>
              <a:rPr lang="de-DE" dirty="0"/>
              <a:t> </a:t>
            </a:r>
            <a:r>
              <a:rPr lang="de-DE" dirty="0" err="1"/>
              <a:t>have</a:t>
            </a:r>
            <a:r>
              <a:rPr lang="de-DE" dirty="0"/>
              <a:t> </a:t>
            </a:r>
            <a:r>
              <a:rPr lang="de-DE" dirty="0" err="1"/>
              <a:t>missed</a:t>
            </a:r>
            <a:r>
              <a:rPr lang="de-DE" dirty="0"/>
              <a:t> </a:t>
            </a:r>
            <a:r>
              <a:rPr lang="de-DE" dirty="0" err="1"/>
              <a:t>school</a:t>
            </a:r>
            <a:r>
              <a:rPr lang="de-DE" dirty="0"/>
              <a:t> due to </a:t>
            </a:r>
            <a:r>
              <a:rPr lang="de-DE" dirty="0" err="1"/>
              <a:t>surgery</a:t>
            </a:r>
            <a:r>
              <a:rPr lang="de-DE" dirty="0"/>
              <a:t> </a:t>
            </a:r>
            <a:r>
              <a:rPr lang="de-DE" dirty="0" err="1"/>
              <a:t>or</a:t>
            </a:r>
            <a:r>
              <a:rPr lang="de-DE" dirty="0"/>
              <a:t> </a:t>
            </a:r>
            <a:r>
              <a:rPr lang="de-DE" dirty="0" err="1"/>
              <a:t>hospital</a:t>
            </a:r>
            <a:r>
              <a:rPr lang="de-DE" dirty="0"/>
              <a:t> </a:t>
            </a:r>
            <a:r>
              <a:rPr lang="de-DE" dirty="0" err="1"/>
              <a:t>appointments</a:t>
            </a:r>
            <a:r>
              <a:rPr lang="de-DE" dirty="0"/>
              <a:t>. </a:t>
            </a:r>
            <a:r>
              <a:rPr lang="de-DE" dirty="0" err="1"/>
              <a:t>Although</a:t>
            </a:r>
            <a:r>
              <a:rPr lang="de-DE" dirty="0"/>
              <a:t> </a:t>
            </a:r>
            <a:r>
              <a:rPr lang="de-DE" dirty="0" err="1"/>
              <a:t>absences</a:t>
            </a:r>
            <a:r>
              <a:rPr lang="de-DE" dirty="0"/>
              <a:t> </a:t>
            </a:r>
            <a:r>
              <a:rPr lang="de-DE" dirty="0" err="1"/>
              <a:t>can</a:t>
            </a:r>
            <a:r>
              <a:rPr lang="de-DE" dirty="0"/>
              <a:t> </a:t>
            </a:r>
            <a:r>
              <a:rPr lang="de-DE" dirty="0" err="1"/>
              <a:t>certainly</a:t>
            </a:r>
            <a:r>
              <a:rPr lang="de-DE" dirty="0"/>
              <a:t> </a:t>
            </a:r>
            <a:r>
              <a:rPr lang="de-DE" dirty="0" err="1"/>
              <a:t>affect</a:t>
            </a:r>
            <a:r>
              <a:rPr lang="de-DE" dirty="0"/>
              <a:t> </a:t>
            </a:r>
            <a:r>
              <a:rPr lang="de-DE" dirty="0" err="1"/>
              <a:t>learning</a:t>
            </a:r>
            <a:r>
              <a:rPr lang="de-DE" dirty="0"/>
              <a:t>, </a:t>
            </a:r>
            <a:r>
              <a:rPr lang="de-DE" dirty="0" err="1"/>
              <a:t>they</a:t>
            </a:r>
            <a:r>
              <a:rPr lang="de-DE" dirty="0"/>
              <a:t> </a:t>
            </a:r>
            <a:r>
              <a:rPr lang="de-DE" dirty="0" err="1"/>
              <a:t>are</a:t>
            </a:r>
            <a:r>
              <a:rPr lang="de-DE" dirty="0"/>
              <a:t> </a:t>
            </a:r>
            <a:r>
              <a:rPr lang="de-DE" dirty="0" err="1"/>
              <a:t>often</a:t>
            </a:r>
            <a:r>
              <a:rPr lang="de-DE" dirty="0"/>
              <a:t> </a:t>
            </a:r>
            <a:r>
              <a:rPr lang="de-DE" dirty="0" err="1"/>
              <a:t>only</a:t>
            </a:r>
            <a:r>
              <a:rPr lang="de-DE" dirty="0"/>
              <a:t> </a:t>
            </a:r>
            <a:r>
              <a:rPr lang="de-DE" dirty="0" err="1"/>
              <a:t>part</a:t>
            </a:r>
            <a:r>
              <a:rPr lang="de-DE" dirty="0"/>
              <a:t> of the </a:t>
            </a:r>
            <a:r>
              <a:rPr lang="de-DE" dirty="0" err="1"/>
              <a:t>picture</a:t>
            </a:r>
            <a:r>
              <a:rPr lang="de-DE" dirty="0"/>
              <a:t>. Many </a:t>
            </a:r>
            <a:r>
              <a:rPr lang="de-DE" dirty="0" err="1"/>
              <a:t>students</a:t>
            </a:r>
            <a:r>
              <a:rPr lang="de-DE" dirty="0"/>
              <a:t> </a:t>
            </a:r>
            <a:r>
              <a:rPr lang="de-DE" dirty="0" err="1"/>
              <a:t>with</a:t>
            </a:r>
            <a:r>
              <a:rPr lang="de-DE" dirty="0"/>
              <a:t> NF1 </a:t>
            </a:r>
            <a:r>
              <a:rPr lang="de-DE" dirty="0" err="1"/>
              <a:t>experience</a:t>
            </a:r>
            <a:r>
              <a:rPr lang="de-DE" dirty="0"/>
              <a:t> </a:t>
            </a:r>
            <a:r>
              <a:rPr lang="de-DE" dirty="0" err="1"/>
              <a:t>underlying</a:t>
            </a:r>
            <a:r>
              <a:rPr lang="de-DE" dirty="0"/>
              <a:t> </a:t>
            </a:r>
            <a:r>
              <a:rPr lang="de-DE" dirty="0" err="1"/>
              <a:t>learning</a:t>
            </a:r>
            <a:r>
              <a:rPr lang="de-DE" dirty="0"/>
              <a:t> </a:t>
            </a:r>
            <a:r>
              <a:rPr lang="de-DE" dirty="0" err="1"/>
              <a:t>differences</a:t>
            </a:r>
            <a:r>
              <a:rPr lang="de-DE" dirty="0"/>
              <a:t>, such as </a:t>
            </a:r>
            <a:r>
              <a:rPr lang="de-DE" dirty="0" err="1"/>
              <a:t>difficulties</a:t>
            </a:r>
            <a:r>
              <a:rPr lang="de-DE" dirty="0"/>
              <a:t> </a:t>
            </a:r>
            <a:r>
              <a:rPr lang="de-DE" dirty="0" err="1"/>
              <a:t>with</a:t>
            </a:r>
            <a:r>
              <a:rPr lang="de-DE" dirty="0"/>
              <a:t> </a:t>
            </a:r>
            <a:r>
              <a:rPr lang="de-DE" dirty="0" err="1"/>
              <a:t>attention</a:t>
            </a:r>
            <a:r>
              <a:rPr lang="de-DE" dirty="0"/>
              <a:t>, </a:t>
            </a:r>
            <a:r>
              <a:rPr lang="de-DE" dirty="0" err="1"/>
              <a:t>processing</a:t>
            </a:r>
            <a:r>
              <a:rPr lang="de-DE" dirty="0"/>
              <a:t> </a:t>
            </a:r>
            <a:r>
              <a:rPr lang="de-DE" dirty="0" err="1"/>
              <a:t>speed</a:t>
            </a:r>
            <a:r>
              <a:rPr lang="de-DE" dirty="0"/>
              <a:t>, </a:t>
            </a:r>
            <a:r>
              <a:rPr lang="de-DE" dirty="0" err="1"/>
              <a:t>executive</a:t>
            </a:r>
            <a:r>
              <a:rPr lang="de-DE" dirty="0"/>
              <a:t> </a:t>
            </a:r>
            <a:r>
              <a:rPr lang="de-DE" dirty="0" err="1"/>
              <a:t>functioning</a:t>
            </a:r>
            <a:r>
              <a:rPr lang="de-DE" dirty="0"/>
              <a:t> </a:t>
            </a:r>
            <a:r>
              <a:rPr lang="de-DE" dirty="0" err="1"/>
              <a:t>or</a:t>
            </a:r>
            <a:r>
              <a:rPr lang="de-DE" dirty="0"/>
              <a:t> </a:t>
            </a:r>
            <a:r>
              <a:rPr lang="de-DE" dirty="0" err="1"/>
              <a:t>visual-spatial</a:t>
            </a:r>
            <a:r>
              <a:rPr lang="de-DE" dirty="0"/>
              <a:t> </a:t>
            </a:r>
            <a:r>
              <a:rPr lang="de-DE" dirty="0" err="1"/>
              <a:t>skills</a:t>
            </a:r>
            <a:r>
              <a:rPr lang="de-DE" dirty="0"/>
              <a:t>. This </a:t>
            </a:r>
            <a:r>
              <a:rPr lang="de-DE" dirty="0" err="1"/>
              <a:t>means</a:t>
            </a:r>
            <a:r>
              <a:rPr lang="de-DE" dirty="0"/>
              <a:t> </a:t>
            </a:r>
            <a:r>
              <a:rPr lang="de-DE" dirty="0" err="1"/>
              <a:t>that</a:t>
            </a:r>
            <a:r>
              <a:rPr lang="de-DE" dirty="0"/>
              <a:t> </a:t>
            </a:r>
            <a:r>
              <a:rPr lang="de-DE" dirty="0" err="1"/>
              <a:t>simply</a:t>
            </a:r>
            <a:r>
              <a:rPr lang="de-DE" dirty="0"/>
              <a:t> </a:t>
            </a:r>
            <a:r>
              <a:rPr lang="de-DE" dirty="0" err="1"/>
              <a:t>expecting</a:t>
            </a:r>
            <a:r>
              <a:rPr lang="de-DE" dirty="0"/>
              <a:t> a </a:t>
            </a:r>
            <a:r>
              <a:rPr lang="de-DE" dirty="0" err="1"/>
              <a:t>student</a:t>
            </a:r>
            <a:r>
              <a:rPr lang="de-DE" dirty="0"/>
              <a:t> to 'catch </a:t>
            </a:r>
            <a:r>
              <a:rPr lang="de-DE" dirty="0" err="1"/>
              <a:t>up</a:t>
            </a:r>
            <a:r>
              <a:rPr lang="de-DE" dirty="0"/>
              <a:t>' by </a:t>
            </a:r>
            <a:r>
              <a:rPr lang="de-DE" dirty="0" err="1"/>
              <a:t>completing</a:t>
            </a:r>
            <a:r>
              <a:rPr lang="de-DE" dirty="0"/>
              <a:t> </a:t>
            </a:r>
            <a:r>
              <a:rPr lang="de-DE" dirty="0" err="1"/>
              <a:t>missed</a:t>
            </a:r>
            <a:r>
              <a:rPr lang="de-DE" dirty="0"/>
              <a:t> </a:t>
            </a:r>
            <a:r>
              <a:rPr lang="de-DE" dirty="0" err="1"/>
              <a:t>work</a:t>
            </a:r>
            <a:r>
              <a:rPr lang="de-DE" dirty="0"/>
              <a:t> </a:t>
            </a:r>
            <a:r>
              <a:rPr lang="de-DE" dirty="0" err="1"/>
              <a:t>is</a:t>
            </a:r>
            <a:r>
              <a:rPr lang="de-DE" dirty="0"/>
              <a:t> </a:t>
            </a:r>
            <a:r>
              <a:rPr lang="de-DE" dirty="0" err="1"/>
              <a:t>often</a:t>
            </a:r>
            <a:r>
              <a:rPr lang="de-DE" dirty="0"/>
              <a:t> not </a:t>
            </a:r>
            <a:r>
              <a:rPr lang="de-DE" dirty="0" err="1"/>
              <a:t>enough</a:t>
            </a:r>
            <a:r>
              <a:rPr lang="de-DE" dirty="0"/>
              <a:t>. </a:t>
            </a:r>
            <a:r>
              <a:rPr lang="de-DE" dirty="0" err="1"/>
              <a:t>Instead</a:t>
            </a:r>
            <a:r>
              <a:rPr lang="de-DE" dirty="0"/>
              <a:t>, </a:t>
            </a:r>
            <a:r>
              <a:rPr lang="de-DE" dirty="0" err="1"/>
              <a:t>teachers</a:t>
            </a:r>
            <a:r>
              <a:rPr lang="de-DE" dirty="0"/>
              <a:t> </a:t>
            </a:r>
            <a:r>
              <a:rPr lang="de-DE" dirty="0" err="1"/>
              <a:t>should</a:t>
            </a:r>
            <a:r>
              <a:rPr lang="de-DE" dirty="0"/>
              <a:t> </a:t>
            </a:r>
            <a:r>
              <a:rPr lang="de-DE" dirty="0" err="1"/>
              <a:t>ask</a:t>
            </a:r>
            <a:r>
              <a:rPr lang="de-DE" dirty="0"/>
              <a:t> </a:t>
            </a:r>
            <a:r>
              <a:rPr lang="de-DE" dirty="0" err="1"/>
              <a:t>what</a:t>
            </a:r>
            <a:r>
              <a:rPr lang="de-DE" dirty="0"/>
              <a:t> </a:t>
            </a:r>
            <a:r>
              <a:rPr lang="de-DE" dirty="0" err="1"/>
              <a:t>adjustments</a:t>
            </a:r>
            <a:r>
              <a:rPr lang="de-DE" dirty="0"/>
              <a:t> </a:t>
            </a:r>
            <a:r>
              <a:rPr lang="de-DE" dirty="0" err="1"/>
              <a:t>or</a:t>
            </a:r>
            <a:r>
              <a:rPr lang="de-DE" dirty="0"/>
              <a:t> </a:t>
            </a:r>
            <a:r>
              <a:rPr lang="de-DE" dirty="0" err="1"/>
              <a:t>teaching</a:t>
            </a:r>
            <a:r>
              <a:rPr lang="de-DE" dirty="0"/>
              <a:t> </a:t>
            </a:r>
            <a:r>
              <a:rPr lang="de-DE" dirty="0" err="1"/>
              <a:t>strategies</a:t>
            </a:r>
            <a:r>
              <a:rPr lang="de-DE" dirty="0"/>
              <a:t> will </a:t>
            </a:r>
            <a:r>
              <a:rPr lang="de-DE" dirty="0" err="1"/>
              <a:t>help</a:t>
            </a:r>
            <a:r>
              <a:rPr lang="de-DE" dirty="0"/>
              <a:t> the </a:t>
            </a:r>
            <a:r>
              <a:rPr lang="de-DE" dirty="0" err="1"/>
              <a:t>student</a:t>
            </a:r>
            <a:r>
              <a:rPr lang="de-DE" dirty="0"/>
              <a:t> </a:t>
            </a:r>
            <a:r>
              <a:rPr lang="de-DE" dirty="0" err="1"/>
              <a:t>access</a:t>
            </a:r>
            <a:r>
              <a:rPr lang="de-DE" dirty="0"/>
              <a:t> </a:t>
            </a:r>
            <a:r>
              <a:rPr lang="de-DE" dirty="0" err="1"/>
              <a:t>learning</a:t>
            </a:r>
            <a:r>
              <a:rPr lang="de-DE" dirty="0"/>
              <a:t> </a:t>
            </a:r>
            <a:r>
              <a:rPr lang="de-DE" dirty="0" err="1"/>
              <a:t>successfully</a:t>
            </a:r>
            <a:r>
              <a:rPr lang="de-DE" dirty="0"/>
              <a:t>.</a:t>
            </a:r>
          </a:p>
          <a:p>
            <a:endParaRPr lang="de-DE" dirty="0"/>
          </a:p>
          <a:p>
            <a:r>
              <a:rPr lang="de-DE"/>
              <a:t>Children with NF1 have a higher prevalence of neurodevelopmental differences, including ADHD, autism spectrum disorder and other learning difficulties, than the general population. Not every child with NF1 will experience these difficulties, but teachers should be aware that they are more common and may influence how a student learns, communicates and engages in school.</a:t>
            </a:r>
          </a:p>
          <a:p>
            <a:endParaRPr lang="de-DE" dirty="0"/>
          </a:p>
          <a:p>
            <a:r>
              <a:rPr lang="de-DE" dirty="0"/>
              <a:t>Having </a:t>
            </a:r>
            <a:r>
              <a:rPr lang="de-DE" dirty="0" err="1"/>
              <a:t>learning</a:t>
            </a:r>
            <a:r>
              <a:rPr lang="de-DE" dirty="0"/>
              <a:t> </a:t>
            </a:r>
            <a:r>
              <a:rPr lang="de-DE" dirty="0" err="1"/>
              <a:t>differences</a:t>
            </a:r>
            <a:r>
              <a:rPr lang="de-DE" dirty="0"/>
              <a:t> </a:t>
            </a:r>
            <a:r>
              <a:rPr lang="de-DE" dirty="0" err="1"/>
              <a:t>does</a:t>
            </a:r>
            <a:r>
              <a:rPr lang="de-DE" dirty="0"/>
              <a:t> not </a:t>
            </a:r>
            <a:r>
              <a:rPr lang="de-DE" dirty="0" err="1"/>
              <a:t>mean</a:t>
            </a:r>
            <a:r>
              <a:rPr lang="de-DE" dirty="0"/>
              <a:t> a </a:t>
            </a:r>
            <a:r>
              <a:rPr lang="de-DE" dirty="0" err="1"/>
              <a:t>student</a:t>
            </a:r>
            <a:r>
              <a:rPr lang="de-DE" dirty="0"/>
              <a:t> </a:t>
            </a:r>
            <a:r>
              <a:rPr lang="de-DE" dirty="0" err="1"/>
              <a:t>cannot</a:t>
            </a:r>
            <a:r>
              <a:rPr lang="de-DE" dirty="0"/>
              <a:t> </a:t>
            </a:r>
            <a:r>
              <a:rPr lang="de-DE" dirty="0" err="1"/>
              <a:t>achieve</a:t>
            </a:r>
            <a:r>
              <a:rPr lang="de-DE" dirty="0"/>
              <a:t> </a:t>
            </a:r>
            <a:r>
              <a:rPr lang="de-DE" dirty="0" err="1"/>
              <a:t>highly</a:t>
            </a:r>
            <a:r>
              <a:rPr lang="de-DE" dirty="0"/>
              <a:t>. Many </a:t>
            </a:r>
            <a:r>
              <a:rPr lang="de-DE" dirty="0" err="1"/>
              <a:t>young</a:t>
            </a:r>
            <a:r>
              <a:rPr lang="de-DE" dirty="0"/>
              <a:t> </a:t>
            </a:r>
            <a:r>
              <a:rPr lang="de-DE" dirty="0" err="1"/>
              <a:t>people</a:t>
            </a:r>
            <a:r>
              <a:rPr lang="de-DE" dirty="0"/>
              <a:t> </a:t>
            </a:r>
            <a:r>
              <a:rPr lang="de-DE" dirty="0" err="1"/>
              <a:t>with</a:t>
            </a:r>
            <a:r>
              <a:rPr lang="de-DE" dirty="0"/>
              <a:t> NF1 go on to </a:t>
            </a:r>
            <a:r>
              <a:rPr lang="de-DE" dirty="0" err="1"/>
              <a:t>complete</a:t>
            </a:r>
            <a:r>
              <a:rPr lang="de-DE" dirty="0"/>
              <a:t> </a:t>
            </a:r>
            <a:r>
              <a:rPr lang="de-DE" dirty="0" err="1"/>
              <a:t>college</a:t>
            </a:r>
            <a:r>
              <a:rPr lang="de-DE" dirty="0"/>
              <a:t>, </a:t>
            </a:r>
            <a:r>
              <a:rPr lang="de-DE" dirty="0" err="1"/>
              <a:t>university</a:t>
            </a:r>
            <a:r>
              <a:rPr lang="de-DE" dirty="0"/>
              <a:t> </a:t>
            </a:r>
            <a:r>
              <a:rPr lang="de-DE" dirty="0" err="1"/>
              <a:t>degrees</a:t>
            </a:r>
            <a:r>
              <a:rPr lang="de-DE" dirty="0"/>
              <a:t> and </a:t>
            </a:r>
            <a:r>
              <a:rPr lang="de-DE" dirty="0" err="1"/>
              <a:t>successful</a:t>
            </a:r>
            <a:r>
              <a:rPr lang="de-DE" dirty="0"/>
              <a:t> </a:t>
            </a:r>
            <a:r>
              <a:rPr lang="de-DE" dirty="0" err="1"/>
              <a:t>careers</a:t>
            </a:r>
            <a:r>
              <a:rPr lang="de-DE" dirty="0"/>
              <a:t> </a:t>
            </a:r>
            <a:r>
              <a:rPr lang="de-DE" dirty="0" err="1"/>
              <a:t>when</a:t>
            </a:r>
            <a:r>
              <a:rPr lang="de-DE" dirty="0"/>
              <a:t> </a:t>
            </a:r>
            <a:r>
              <a:rPr lang="de-DE" dirty="0" err="1"/>
              <a:t>they</a:t>
            </a:r>
            <a:r>
              <a:rPr lang="de-DE" dirty="0"/>
              <a:t> </a:t>
            </a:r>
            <a:r>
              <a:rPr lang="de-DE" dirty="0" err="1"/>
              <a:t>receive</a:t>
            </a:r>
            <a:r>
              <a:rPr lang="de-DE" dirty="0"/>
              <a:t> the </a:t>
            </a:r>
            <a:r>
              <a:rPr lang="de-DE" dirty="0" err="1"/>
              <a:t>right</a:t>
            </a:r>
            <a:r>
              <a:rPr lang="de-DE" dirty="0"/>
              <a:t> support. The </a:t>
            </a:r>
            <a:r>
              <a:rPr lang="de-DE" dirty="0" err="1"/>
              <a:t>aim</a:t>
            </a:r>
            <a:r>
              <a:rPr lang="de-DE" dirty="0"/>
              <a:t> </a:t>
            </a:r>
            <a:r>
              <a:rPr lang="de-DE" dirty="0" err="1"/>
              <a:t>is</a:t>
            </a:r>
            <a:r>
              <a:rPr lang="de-DE" dirty="0"/>
              <a:t> not </a:t>
            </a:r>
            <a:r>
              <a:rPr lang="de-DE" dirty="0" err="1"/>
              <a:t>simply</a:t>
            </a:r>
            <a:r>
              <a:rPr lang="de-DE" dirty="0"/>
              <a:t> to </a:t>
            </a:r>
            <a:r>
              <a:rPr lang="de-DE" dirty="0" err="1"/>
              <a:t>help</a:t>
            </a:r>
            <a:r>
              <a:rPr lang="de-DE" dirty="0"/>
              <a:t> </a:t>
            </a:r>
            <a:r>
              <a:rPr lang="de-DE" dirty="0" err="1"/>
              <a:t>students</a:t>
            </a:r>
            <a:r>
              <a:rPr lang="de-DE" dirty="0"/>
              <a:t> catch </a:t>
            </a:r>
            <a:r>
              <a:rPr lang="de-DE" dirty="0" err="1"/>
              <a:t>up</a:t>
            </a:r>
            <a:r>
              <a:rPr lang="de-DE" dirty="0"/>
              <a:t>, but to </a:t>
            </a:r>
            <a:r>
              <a:rPr lang="de-DE" dirty="0" err="1"/>
              <a:t>help</a:t>
            </a:r>
            <a:r>
              <a:rPr lang="de-DE" dirty="0"/>
              <a:t> </a:t>
            </a:r>
            <a:r>
              <a:rPr lang="de-DE" dirty="0" err="1"/>
              <a:t>them</a:t>
            </a:r>
            <a:r>
              <a:rPr lang="de-DE" dirty="0"/>
              <a:t> </a:t>
            </a:r>
            <a:r>
              <a:rPr lang="de-DE" dirty="0" err="1"/>
              <a:t>learn</a:t>
            </a:r>
            <a:r>
              <a:rPr lang="de-DE" dirty="0"/>
              <a:t> in </a:t>
            </a:r>
            <a:r>
              <a:rPr lang="de-DE" dirty="0" err="1"/>
              <a:t>ways</a:t>
            </a:r>
            <a:r>
              <a:rPr lang="de-DE" dirty="0"/>
              <a:t> </a:t>
            </a:r>
            <a:r>
              <a:rPr lang="de-DE" dirty="0" err="1"/>
              <a:t>that</a:t>
            </a:r>
            <a:r>
              <a:rPr lang="de-DE" dirty="0"/>
              <a:t> </a:t>
            </a:r>
            <a:r>
              <a:rPr lang="de-DE" dirty="0" err="1"/>
              <a:t>work</a:t>
            </a:r>
            <a:r>
              <a:rPr lang="de-DE" dirty="0"/>
              <a:t> for </a:t>
            </a:r>
            <a:r>
              <a:rPr lang="de-DE" dirty="0" err="1"/>
              <a:t>them</a:t>
            </a:r>
            <a:r>
              <a:rPr lang="de-DE" dirty="0"/>
              <a: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slide is about translating NF1-related needs into things teachers may actually see. Give examples: slow written work, unfinished tasks, forgotten equipment, low confidence, reluctance to participate, or tiredness after appointments. Emphasise that teachers should not jump to negative labels such as lazy, rude, dramatic or disorganised. Instead, they should ask what barrier might be underneath. Encourage staff to record patterns and speak to the SENCO if concerns persist.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that NF1 can affect identity and confidence, especially during adolescence when young people are very aware of appearance and peer judgement. Some students may not want the class to know about their condition. Others may be open to sharing simple information. This should always be guided by the student and family. Remind teachers that small moments matter: a private check-in, flexible support after absence, or quickly stopping teasing can have a large impact on wellbeing.</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804B4-E8F9-B1BD-A650-9709074CF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1D776-9571-11BB-1171-D652186414B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43390EA-13CC-2F30-5B50-44B9BAB83986}"/>
              </a:ext>
            </a:extLst>
          </p:cNvPr>
          <p:cNvSpPr>
            <a:spLocks noGrp="1"/>
          </p:cNvSpPr>
          <p:nvPr>
            <p:ph type="body" sz="quarter" idx="3"/>
          </p:nvPr>
        </p:nvSpPr>
        <p:spPr/>
        <p:txBody>
          <a:bodyPr/>
          <a:lstStyle/>
          <a:p>
            <a:r>
              <a:rPr lang="de-DE" dirty="0"/>
              <a:t>Not </a:t>
            </a:r>
            <a:r>
              <a:rPr lang="de-DE" dirty="0" err="1"/>
              <a:t>every</a:t>
            </a:r>
            <a:r>
              <a:rPr lang="de-DE" dirty="0"/>
              <a:t> </a:t>
            </a:r>
            <a:r>
              <a:rPr lang="de-DE" dirty="0" err="1"/>
              <a:t>student</a:t>
            </a:r>
            <a:r>
              <a:rPr lang="de-DE" dirty="0"/>
              <a:t> </a:t>
            </a:r>
            <a:r>
              <a:rPr lang="de-DE" dirty="0" err="1"/>
              <a:t>with</a:t>
            </a:r>
            <a:r>
              <a:rPr lang="de-DE" dirty="0"/>
              <a:t> NF1 will </a:t>
            </a:r>
            <a:r>
              <a:rPr lang="de-DE" dirty="0" err="1"/>
              <a:t>require</a:t>
            </a:r>
            <a:r>
              <a:rPr lang="de-DE" dirty="0"/>
              <a:t> an EHCP. </a:t>
            </a:r>
            <a:r>
              <a:rPr lang="de-DE" dirty="0" err="1"/>
              <a:t>However</a:t>
            </a:r>
            <a:r>
              <a:rPr lang="de-DE" dirty="0"/>
              <a:t>, </a:t>
            </a:r>
            <a:r>
              <a:rPr lang="de-DE" dirty="0" err="1"/>
              <a:t>some</a:t>
            </a:r>
            <a:r>
              <a:rPr lang="de-DE" dirty="0"/>
              <a:t> </a:t>
            </a:r>
            <a:r>
              <a:rPr lang="de-DE" dirty="0" err="1"/>
              <a:t>students</a:t>
            </a:r>
            <a:r>
              <a:rPr lang="de-DE" dirty="0"/>
              <a:t> </a:t>
            </a:r>
            <a:r>
              <a:rPr lang="de-DE" dirty="0" err="1"/>
              <a:t>have</a:t>
            </a:r>
            <a:r>
              <a:rPr lang="de-DE" dirty="0"/>
              <a:t> </a:t>
            </a:r>
            <a:r>
              <a:rPr lang="de-DE" dirty="0" err="1"/>
              <a:t>learning</a:t>
            </a:r>
            <a:r>
              <a:rPr lang="de-DE" dirty="0"/>
              <a:t> </a:t>
            </a:r>
            <a:r>
              <a:rPr lang="de-DE" dirty="0" err="1"/>
              <a:t>or</a:t>
            </a:r>
            <a:r>
              <a:rPr lang="de-DE" dirty="0"/>
              <a:t> </a:t>
            </a:r>
            <a:r>
              <a:rPr lang="de-DE" dirty="0" err="1"/>
              <a:t>physical</a:t>
            </a:r>
            <a:r>
              <a:rPr lang="de-DE" dirty="0"/>
              <a:t> </a:t>
            </a:r>
            <a:r>
              <a:rPr lang="de-DE" dirty="0" err="1"/>
              <a:t>needs</a:t>
            </a:r>
            <a:r>
              <a:rPr lang="de-DE" dirty="0"/>
              <a:t> </a:t>
            </a:r>
            <a:r>
              <a:rPr lang="de-DE" dirty="0" err="1"/>
              <a:t>that</a:t>
            </a:r>
            <a:r>
              <a:rPr lang="de-DE" dirty="0"/>
              <a:t> </a:t>
            </a:r>
            <a:r>
              <a:rPr lang="de-DE" dirty="0" err="1"/>
              <a:t>mean</a:t>
            </a:r>
            <a:r>
              <a:rPr lang="de-DE" dirty="0"/>
              <a:t> an EHCP </a:t>
            </a:r>
            <a:r>
              <a:rPr lang="de-DE" dirty="0" err="1"/>
              <a:t>provides</a:t>
            </a:r>
            <a:r>
              <a:rPr lang="de-DE" dirty="0"/>
              <a:t> additional </a:t>
            </a:r>
            <a:r>
              <a:rPr lang="de-DE" dirty="0" err="1"/>
              <a:t>coordinated</a:t>
            </a:r>
            <a:r>
              <a:rPr lang="de-DE" dirty="0"/>
              <a:t> support. Teachers </a:t>
            </a:r>
            <a:r>
              <a:rPr lang="de-DE" dirty="0" err="1"/>
              <a:t>should</a:t>
            </a:r>
            <a:r>
              <a:rPr lang="de-DE" dirty="0"/>
              <a:t> </a:t>
            </a:r>
            <a:r>
              <a:rPr lang="de-DE" dirty="0" err="1"/>
              <a:t>discuss</a:t>
            </a:r>
            <a:r>
              <a:rPr lang="de-DE" dirty="0"/>
              <a:t> </a:t>
            </a:r>
            <a:r>
              <a:rPr lang="de-DE" dirty="0" err="1"/>
              <a:t>concerns</a:t>
            </a:r>
            <a:r>
              <a:rPr lang="de-DE" dirty="0"/>
              <a:t> </a:t>
            </a:r>
            <a:r>
              <a:rPr lang="de-DE" dirty="0" err="1"/>
              <a:t>with</a:t>
            </a:r>
            <a:r>
              <a:rPr lang="de-DE" dirty="0"/>
              <a:t> </a:t>
            </a:r>
            <a:r>
              <a:rPr lang="de-DE" dirty="0" err="1"/>
              <a:t>the</a:t>
            </a:r>
            <a:r>
              <a:rPr lang="de-DE" dirty="0"/>
              <a:t> SENCO </a:t>
            </a:r>
            <a:r>
              <a:rPr lang="de-DE" dirty="0" err="1"/>
              <a:t>rather</a:t>
            </a:r>
            <a:r>
              <a:rPr lang="de-DE" dirty="0"/>
              <a:t> </a:t>
            </a:r>
            <a:r>
              <a:rPr lang="de-DE" dirty="0" err="1"/>
              <a:t>than</a:t>
            </a:r>
            <a:r>
              <a:rPr lang="de-DE" dirty="0"/>
              <a:t> </a:t>
            </a:r>
            <a:r>
              <a:rPr lang="de-DE" dirty="0" err="1"/>
              <a:t>trying</a:t>
            </a:r>
            <a:r>
              <a:rPr lang="de-DE" dirty="0"/>
              <a:t> </a:t>
            </a:r>
            <a:r>
              <a:rPr lang="de-DE" dirty="0" err="1"/>
              <a:t>to</a:t>
            </a:r>
            <a:r>
              <a:rPr lang="de-DE" dirty="0"/>
              <a:t> </a:t>
            </a:r>
            <a:r>
              <a:rPr lang="de-DE" dirty="0" err="1"/>
              <a:t>make</a:t>
            </a:r>
            <a:r>
              <a:rPr lang="de-DE" dirty="0"/>
              <a:t> </a:t>
            </a:r>
            <a:r>
              <a:rPr lang="de-DE" dirty="0" err="1"/>
              <a:t>this</a:t>
            </a:r>
            <a:r>
              <a:rPr lang="de-DE" dirty="0"/>
              <a:t> </a:t>
            </a:r>
            <a:r>
              <a:rPr lang="de-DE" dirty="0" err="1"/>
              <a:t>decision</a:t>
            </a:r>
            <a:r>
              <a:rPr lang="de-DE" dirty="0"/>
              <a:t> </a:t>
            </a:r>
            <a:r>
              <a:rPr lang="de-DE" dirty="0" err="1"/>
              <a:t>themselves</a:t>
            </a:r>
            <a:r>
              <a:rPr lang="de-DE" dirty="0"/>
              <a:t>.</a:t>
            </a:r>
            <a:endParaRPr dirty="0"/>
          </a:p>
        </p:txBody>
      </p:sp>
      <p:sp>
        <p:nvSpPr>
          <p:cNvPr id="4" name="Slide Number Placeholder 3">
            <a:extLst>
              <a:ext uri="{FF2B5EF4-FFF2-40B4-BE49-F238E27FC236}">
                <a16:creationId xmlns:a16="http://schemas.microsoft.com/office/drawing/2014/main" id="{AB29F175-BA67-4CA7-8E06-043F55FB8B18}"/>
              </a:ext>
            </a:extLst>
          </p:cNvPr>
          <p:cNvSpPr>
            <a:spLocks noGrp="1"/>
          </p:cNvSpPr>
          <p:nvPr>
            <p:ph type="sldNum" sz="quarter" idx="5"/>
          </p:nvPr>
        </p:nvSpPr>
        <p:spPr/>
      </p:sp>
    </p:spTree>
    <p:extLst>
      <p:ext uri="{BB962C8B-B14F-4D97-AF65-F5344CB8AC3E}">
        <p14:creationId xmlns:p14="http://schemas.microsoft.com/office/powerpoint/2010/main" val="1459419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Make clear that a teacher version should not present the student as fragile or defined by difficulties. NF1 can bring challenges, but the student is still a whole person with strengths, interests and ambitions. A strengths-based approach helps protect self-esteem. Teachers can ask the student what works for them and avoid making assumptions. </a:t>
            </a:r>
            <a:r>
              <a:rPr dirty="0" err="1"/>
              <a:t>Emphasise</a:t>
            </a:r>
            <a:r>
              <a:rPr dirty="0"/>
              <a:t> that support should empower the student, not make them feel singled out.</a:t>
            </a:r>
            <a:endParaRPr lang="de-DE" dirty="0"/>
          </a:p>
          <a:p>
            <a:endParaRPr lang="de-DE" dirty="0"/>
          </a:p>
          <a:p>
            <a:r>
              <a:rPr lang="de-DE" dirty="0"/>
              <a:t>Having NF1 </a:t>
            </a:r>
            <a:r>
              <a:rPr lang="de-DE" dirty="0" err="1"/>
              <a:t>does</a:t>
            </a:r>
            <a:r>
              <a:rPr lang="de-DE" dirty="0"/>
              <a:t> not </a:t>
            </a:r>
            <a:r>
              <a:rPr lang="de-DE" dirty="0" err="1"/>
              <a:t>limit</a:t>
            </a:r>
            <a:r>
              <a:rPr lang="de-DE" dirty="0"/>
              <a:t> potential. High </a:t>
            </a:r>
            <a:r>
              <a:rPr lang="de-DE" dirty="0" err="1"/>
              <a:t>expectations</a:t>
            </a:r>
            <a:r>
              <a:rPr lang="de-DE" dirty="0"/>
              <a:t> </a:t>
            </a:r>
            <a:r>
              <a:rPr lang="de-DE" dirty="0" err="1"/>
              <a:t>should</a:t>
            </a:r>
            <a:r>
              <a:rPr lang="de-DE" dirty="0"/>
              <a:t> </a:t>
            </a:r>
            <a:r>
              <a:rPr lang="de-DE" dirty="0" err="1"/>
              <a:t>always</a:t>
            </a:r>
            <a:r>
              <a:rPr lang="de-DE" dirty="0"/>
              <a:t> </a:t>
            </a:r>
            <a:r>
              <a:rPr lang="de-DE" dirty="0" err="1"/>
              <a:t>remain</a:t>
            </a:r>
            <a:r>
              <a:rPr lang="de-DE" dirty="0"/>
              <a:t>. The </a:t>
            </a:r>
            <a:r>
              <a:rPr lang="de-DE" dirty="0" err="1"/>
              <a:t>goal</a:t>
            </a:r>
            <a:r>
              <a:rPr lang="de-DE" dirty="0"/>
              <a:t> </a:t>
            </a:r>
            <a:r>
              <a:rPr lang="de-DE" dirty="0" err="1"/>
              <a:t>is</a:t>
            </a:r>
            <a:r>
              <a:rPr lang="de-DE" dirty="0"/>
              <a:t> </a:t>
            </a:r>
            <a:r>
              <a:rPr lang="de-DE" dirty="0" err="1"/>
              <a:t>to</a:t>
            </a:r>
            <a:r>
              <a:rPr lang="de-DE" dirty="0"/>
              <a:t> </a:t>
            </a:r>
            <a:r>
              <a:rPr lang="de-DE" dirty="0" err="1"/>
              <a:t>remove</a:t>
            </a:r>
            <a:r>
              <a:rPr lang="de-DE" dirty="0"/>
              <a:t> </a:t>
            </a:r>
            <a:r>
              <a:rPr lang="de-DE" dirty="0" err="1"/>
              <a:t>barriers</a:t>
            </a:r>
            <a:r>
              <a:rPr lang="de-DE" dirty="0"/>
              <a:t>, not </a:t>
            </a:r>
            <a:r>
              <a:rPr lang="de-DE" dirty="0" err="1"/>
              <a:t>lower</a:t>
            </a:r>
            <a:r>
              <a:rPr lang="de-DE" dirty="0"/>
              <a:t> </a:t>
            </a:r>
            <a:r>
              <a:rPr lang="de-DE" dirty="0" err="1"/>
              <a:t>aspirations</a:t>
            </a:r>
            <a:r>
              <a:rPr lang="de-DE" dirty="0"/>
              <a: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slide should feel practical and easy for teachers to use. Explain that many NF1-related learning barriers are linked to attention, memory, processing speed and organisation. Reducing cognitive load can help. Rather than saying “listen carefully,” provide steps visually. Rather than asking “do you understand?” ask “what is the first thing you are going to do?” Encourage teachers to normalise these supports so the student does not feel singled out.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that attendance and fatigue can make school harder for students with NF1. If they miss a lesson, they may need a structured catch-up plan instead of a pile of work. Flexibility should be purposeful and agreed with the SENCO or family where needed. Give examples: a student may type longer answers, receive slides in advance, sit near the front, or have a reduced catch-up workload focused on core learning outcomes. Make clear this is about access, not special treatment.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is important because teachers may want to educate the class but must protect confidentiality. Explain that the student's diagnosis is personal information. If comments happen, the teacher can respond without revealing anything: “We do not comment on people’s bodies,” or “Everyone deserves respect.” If the student wants to share, plan it carefully with the family and SENCO. The goal is to reduce stigma while preserving dignity and choice.</a:t>
            </a:r>
            <a:endParaRPr lang="de-DE" dirty="0"/>
          </a:p>
          <a:p>
            <a:endParaRPr lang="de-DE" dirty="0"/>
          </a:p>
          <a:p>
            <a:r>
              <a:rPr lang="de-DE" dirty="0"/>
              <a:t>Some </a:t>
            </a:r>
            <a:r>
              <a:rPr lang="de-DE" dirty="0" err="1"/>
              <a:t>schools</a:t>
            </a:r>
            <a:r>
              <a:rPr lang="de-DE" dirty="0"/>
              <a:t> </a:t>
            </a:r>
            <a:r>
              <a:rPr lang="de-DE" dirty="0" err="1"/>
              <a:t>choose</a:t>
            </a:r>
            <a:r>
              <a:rPr lang="de-DE" dirty="0"/>
              <a:t> </a:t>
            </a:r>
            <a:r>
              <a:rPr lang="de-DE" dirty="0" err="1"/>
              <a:t>to</a:t>
            </a:r>
            <a:r>
              <a:rPr lang="de-DE" dirty="0"/>
              <a:t> </a:t>
            </a:r>
            <a:r>
              <a:rPr lang="de-DE" dirty="0" err="1"/>
              <a:t>raise</a:t>
            </a:r>
            <a:r>
              <a:rPr lang="de-DE" dirty="0"/>
              <a:t> </a:t>
            </a:r>
            <a:r>
              <a:rPr lang="de-DE" dirty="0" err="1"/>
              <a:t>awareness</a:t>
            </a:r>
            <a:r>
              <a:rPr lang="de-DE" dirty="0"/>
              <a:t> </a:t>
            </a:r>
            <a:r>
              <a:rPr lang="de-DE" dirty="0" err="1"/>
              <a:t>of</a:t>
            </a:r>
            <a:r>
              <a:rPr lang="de-DE" dirty="0"/>
              <a:t> NF1 </a:t>
            </a:r>
            <a:r>
              <a:rPr lang="de-DE" dirty="0" err="1"/>
              <a:t>through</a:t>
            </a:r>
            <a:r>
              <a:rPr lang="de-DE" dirty="0"/>
              <a:t> PSHE </a:t>
            </a:r>
            <a:r>
              <a:rPr lang="de-DE" dirty="0" err="1"/>
              <a:t>lessons</a:t>
            </a:r>
            <a:r>
              <a:rPr lang="de-DE" dirty="0"/>
              <a:t>, </a:t>
            </a:r>
            <a:r>
              <a:rPr lang="de-DE" dirty="0" err="1"/>
              <a:t>tutor</a:t>
            </a:r>
            <a:r>
              <a:rPr lang="de-DE" dirty="0"/>
              <a:t> time </a:t>
            </a:r>
            <a:r>
              <a:rPr lang="de-DE" dirty="0" err="1"/>
              <a:t>or</a:t>
            </a:r>
            <a:r>
              <a:rPr lang="de-DE" dirty="0"/>
              <a:t> </a:t>
            </a:r>
            <a:r>
              <a:rPr lang="de-DE" dirty="0" err="1"/>
              <a:t>assemblies</a:t>
            </a:r>
            <a:r>
              <a:rPr lang="de-DE" dirty="0"/>
              <a:t>. This </a:t>
            </a:r>
            <a:r>
              <a:rPr lang="de-DE" dirty="0" err="1"/>
              <a:t>can</a:t>
            </a:r>
            <a:r>
              <a:rPr lang="de-DE" dirty="0"/>
              <a:t> </a:t>
            </a:r>
            <a:r>
              <a:rPr lang="de-DE" dirty="0" err="1"/>
              <a:t>help</a:t>
            </a:r>
            <a:r>
              <a:rPr lang="de-DE" dirty="0"/>
              <a:t> </a:t>
            </a:r>
            <a:r>
              <a:rPr lang="de-DE" dirty="0" err="1"/>
              <a:t>classmates</a:t>
            </a:r>
            <a:r>
              <a:rPr lang="de-DE" dirty="0"/>
              <a:t> </a:t>
            </a:r>
            <a:r>
              <a:rPr lang="de-DE" dirty="0" err="1"/>
              <a:t>understand</a:t>
            </a:r>
            <a:r>
              <a:rPr lang="de-DE" dirty="0"/>
              <a:t> </a:t>
            </a:r>
            <a:r>
              <a:rPr lang="de-DE" dirty="0" err="1"/>
              <a:t>the</a:t>
            </a:r>
            <a:r>
              <a:rPr lang="de-DE" dirty="0"/>
              <a:t> </a:t>
            </a:r>
            <a:r>
              <a:rPr lang="de-DE" dirty="0" err="1"/>
              <a:t>condition</a:t>
            </a:r>
            <a:r>
              <a:rPr lang="de-DE" dirty="0"/>
              <a:t>, </a:t>
            </a:r>
            <a:r>
              <a:rPr lang="de-DE" dirty="0" err="1"/>
              <a:t>reduce</a:t>
            </a:r>
            <a:r>
              <a:rPr lang="de-DE" dirty="0"/>
              <a:t> </a:t>
            </a:r>
            <a:r>
              <a:rPr lang="de-DE" dirty="0" err="1"/>
              <a:t>myths</a:t>
            </a:r>
            <a:r>
              <a:rPr lang="de-DE" dirty="0"/>
              <a:t> and </a:t>
            </a:r>
            <a:r>
              <a:rPr lang="de-DE" dirty="0" err="1"/>
              <a:t>encourage</a:t>
            </a:r>
            <a:r>
              <a:rPr lang="de-DE" dirty="0"/>
              <a:t> </a:t>
            </a:r>
            <a:r>
              <a:rPr lang="de-DE" dirty="0" err="1"/>
              <a:t>empathy</a:t>
            </a:r>
            <a:r>
              <a:rPr lang="de-DE" dirty="0"/>
              <a:t>. </a:t>
            </a:r>
            <a:r>
              <a:rPr lang="de-DE" dirty="0" err="1"/>
              <a:t>However</a:t>
            </a:r>
            <a:r>
              <a:rPr lang="de-DE" dirty="0"/>
              <a:t>, </a:t>
            </a:r>
            <a:r>
              <a:rPr lang="de-DE" dirty="0" err="1"/>
              <a:t>this</a:t>
            </a:r>
            <a:r>
              <a:rPr lang="de-DE" dirty="0"/>
              <a:t> </a:t>
            </a:r>
            <a:r>
              <a:rPr lang="de-DE" dirty="0" err="1"/>
              <a:t>should</a:t>
            </a:r>
            <a:r>
              <a:rPr lang="de-DE" dirty="0"/>
              <a:t> </a:t>
            </a:r>
            <a:r>
              <a:rPr lang="de-DE" dirty="0" err="1"/>
              <a:t>only</a:t>
            </a:r>
            <a:r>
              <a:rPr lang="de-DE" dirty="0"/>
              <a:t> </a:t>
            </a:r>
            <a:r>
              <a:rPr lang="de-DE" dirty="0" err="1"/>
              <a:t>be</a:t>
            </a:r>
            <a:r>
              <a:rPr lang="de-DE" dirty="0"/>
              <a:t> </a:t>
            </a:r>
            <a:r>
              <a:rPr lang="de-DE" dirty="0" err="1"/>
              <a:t>done</a:t>
            </a:r>
            <a:r>
              <a:rPr lang="de-DE" dirty="0"/>
              <a:t> </a:t>
            </a:r>
            <a:r>
              <a:rPr lang="de-DE" dirty="0" err="1"/>
              <a:t>with</a:t>
            </a:r>
            <a:r>
              <a:rPr lang="de-DE" dirty="0"/>
              <a:t> </a:t>
            </a:r>
            <a:r>
              <a:rPr lang="de-DE" dirty="0" err="1"/>
              <a:t>the</a:t>
            </a:r>
            <a:r>
              <a:rPr lang="de-DE" dirty="0"/>
              <a:t> </a:t>
            </a:r>
            <a:r>
              <a:rPr lang="de-DE" dirty="0" err="1"/>
              <a:t>agreement</a:t>
            </a:r>
            <a:r>
              <a:rPr lang="de-DE" dirty="0"/>
              <a:t> </a:t>
            </a:r>
            <a:r>
              <a:rPr lang="de-DE" dirty="0" err="1"/>
              <a:t>of</a:t>
            </a:r>
            <a:r>
              <a:rPr lang="de-DE" dirty="0"/>
              <a:t> </a:t>
            </a:r>
            <a:r>
              <a:rPr lang="de-DE" dirty="0" err="1"/>
              <a:t>the</a:t>
            </a:r>
            <a:r>
              <a:rPr lang="de-DE" dirty="0"/>
              <a:t> </a:t>
            </a:r>
            <a:r>
              <a:rPr lang="de-DE" dirty="0" err="1"/>
              <a:t>student</a:t>
            </a:r>
            <a:r>
              <a:rPr lang="de-DE" dirty="0"/>
              <a:t> and </a:t>
            </a:r>
            <a:r>
              <a:rPr lang="de-DE" dirty="0" err="1"/>
              <a:t>their</a:t>
            </a:r>
            <a:r>
              <a:rPr lang="de-DE" dirty="0"/>
              <a:t> </a:t>
            </a:r>
            <a:r>
              <a:rPr lang="de-DE" dirty="0" err="1"/>
              <a:t>family</a:t>
            </a:r>
            <a:r>
              <a:rPr lang="de-DE" dirty="0"/>
              <a:t>. Some </a:t>
            </a:r>
            <a:r>
              <a:rPr lang="de-DE" dirty="0" err="1"/>
              <a:t>young</a:t>
            </a:r>
            <a:r>
              <a:rPr lang="de-DE" dirty="0"/>
              <a:t> </a:t>
            </a:r>
            <a:r>
              <a:rPr lang="de-DE" dirty="0" err="1"/>
              <a:t>people</a:t>
            </a:r>
            <a:r>
              <a:rPr lang="de-DE" dirty="0"/>
              <a:t> </a:t>
            </a:r>
            <a:r>
              <a:rPr lang="de-DE" dirty="0" err="1"/>
              <a:t>are</a:t>
            </a:r>
            <a:r>
              <a:rPr lang="de-DE" dirty="0"/>
              <a:t> happy </a:t>
            </a:r>
            <a:r>
              <a:rPr lang="de-DE" dirty="0" err="1"/>
              <a:t>to</a:t>
            </a:r>
            <a:r>
              <a:rPr lang="de-DE" dirty="0"/>
              <a:t> </a:t>
            </a:r>
            <a:r>
              <a:rPr lang="de-DE" dirty="0" err="1"/>
              <a:t>share</a:t>
            </a:r>
            <a:r>
              <a:rPr lang="de-DE" dirty="0"/>
              <a:t> </a:t>
            </a:r>
            <a:r>
              <a:rPr lang="de-DE" dirty="0" err="1"/>
              <a:t>their</a:t>
            </a:r>
            <a:r>
              <a:rPr lang="de-DE" dirty="0"/>
              <a:t> </a:t>
            </a:r>
            <a:r>
              <a:rPr lang="de-DE" dirty="0" err="1"/>
              <a:t>experiences</a:t>
            </a:r>
            <a:r>
              <a:rPr lang="de-DE" dirty="0"/>
              <a:t>, </a:t>
            </a:r>
            <a:r>
              <a:rPr lang="de-DE" dirty="0" err="1"/>
              <a:t>while</a:t>
            </a:r>
            <a:r>
              <a:rPr lang="de-DE" dirty="0"/>
              <a:t> </a:t>
            </a:r>
            <a:r>
              <a:rPr lang="de-DE" dirty="0" err="1"/>
              <a:t>others</a:t>
            </a:r>
            <a:r>
              <a:rPr lang="de-DE" dirty="0"/>
              <a:t> </a:t>
            </a:r>
            <a:r>
              <a:rPr lang="de-DE" dirty="0" err="1"/>
              <a:t>prefer</a:t>
            </a:r>
            <a:r>
              <a:rPr lang="de-DE" dirty="0"/>
              <a:t> </a:t>
            </a:r>
            <a:r>
              <a:rPr lang="de-DE" dirty="0" err="1"/>
              <a:t>to</a:t>
            </a:r>
            <a:r>
              <a:rPr lang="de-DE" dirty="0"/>
              <a:t> </a:t>
            </a:r>
            <a:r>
              <a:rPr lang="de-DE" dirty="0" err="1"/>
              <a:t>keep</a:t>
            </a:r>
            <a:r>
              <a:rPr lang="de-DE" dirty="0"/>
              <a:t> </a:t>
            </a:r>
            <a:r>
              <a:rPr lang="de-DE" dirty="0" err="1"/>
              <a:t>their</a:t>
            </a:r>
            <a:r>
              <a:rPr lang="de-DE" dirty="0"/>
              <a:t> </a:t>
            </a:r>
            <a:r>
              <a:rPr lang="de-DE" dirty="0" err="1"/>
              <a:t>diagnosis</a:t>
            </a:r>
            <a:r>
              <a:rPr lang="de-DE" dirty="0"/>
              <a:t> private. </a:t>
            </a:r>
            <a:r>
              <a:rPr lang="de-DE" dirty="0" err="1"/>
              <a:t>Their</a:t>
            </a:r>
            <a:r>
              <a:rPr lang="de-DE" dirty="0"/>
              <a:t> </a:t>
            </a:r>
            <a:r>
              <a:rPr lang="de-DE" dirty="0" err="1"/>
              <a:t>wishes</a:t>
            </a:r>
            <a:r>
              <a:rPr lang="de-DE" dirty="0"/>
              <a:t> </a:t>
            </a:r>
            <a:r>
              <a:rPr lang="de-DE" dirty="0" err="1"/>
              <a:t>should</a:t>
            </a:r>
            <a:r>
              <a:rPr lang="de-DE" dirty="0"/>
              <a:t> </a:t>
            </a:r>
            <a:r>
              <a:rPr lang="de-DE" dirty="0" err="1"/>
              <a:t>always</a:t>
            </a:r>
            <a:r>
              <a:rPr lang="de-DE" dirty="0"/>
              <a:t> </a:t>
            </a:r>
            <a:r>
              <a:rPr lang="de-DE" dirty="0" err="1"/>
              <a:t>be</a:t>
            </a:r>
            <a:r>
              <a:rPr lang="de-DE" dirty="0"/>
              <a:t> </a:t>
            </a:r>
            <a:r>
              <a:rPr lang="de-DE" dirty="0" err="1"/>
              <a:t>respected</a:t>
            </a:r>
            <a:r>
              <a:rPr lang="de-DE" dirty="0"/>
              <a:t>.</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Explain that the class teacher is not expected to manage this alone. The SENCO can coordinate support, assessments and communication across subjects. Parents and carers often know the student’s needs very well, especially around fatigue, appointments and emotional impact. The student should also be included because they can say what feels helpful or embarrassing. Consistency reduces stress, because the student does not have to keep explaining themselves to every teacher.</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model how teachers can change their language. The aim is not to excuse everything but to respond in a way that keeps the student engaged. Supportive language shows the student that the teacher believes them and is willing to problem-solve. This can prevent withdrawal, anxiety and conflict. Encourage teachers to use calm, private conversations rather than public correction whenever possible.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Summarise the whole presentation. Reinforce that teachers do not need to know everything about NF1 to be helpful. They need to listen, notice barriers, adapt teaching where appropriate, and work with others. Emphasise high expectations with reasonable adjustments. End with the idea that a supportive teacher can have a long-lasting effect on the student’s confidence and school experience.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3D910-B702-9E57-7449-D10653939A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0CB24-3995-A133-4A4F-5196201B930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A01ADA4-9DE5-CCA2-A8DA-384BAA32436E}"/>
              </a:ext>
            </a:extLst>
          </p:cNvPr>
          <p:cNvSpPr>
            <a:spLocks noGrp="1"/>
          </p:cNvSpPr>
          <p:nvPr>
            <p:ph type="body" sz="quarter" idx="3"/>
          </p:nvPr>
        </p:nvSpPr>
        <p:spPr/>
        <p:txBody>
          <a:bodyPr/>
          <a:lstStyle/>
          <a:p>
            <a:r>
              <a:rPr lang="de-DE" dirty="0"/>
              <a:t>As </a:t>
            </a:r>
            <a:r>
              <a:rPr lang="de-DE" dirty="0" err="1"/>
              <a:t>we</a:t>
            </a:r>
            <a:r>
              <a:rPr lang="de-DE" dirty="0"/>
              <a:t> </a:t>
            </a:r>
            <a:r>
              <a:rPr lang="de-DE" dirty="0" err="1"/>
              <a:t>come</a:t>
            </a:r>
            <a:r>
              <a:rPr lang="de-DE" dirty="0"/>
              <a:t> </a:t>
            </a:r>
            <a:r>
              <a:rPr lang="de-DE" dirty="0" err="1"/>
              <a:t>to</a:t>
            </a:r>
            <a:r>
              <a:rPr lang="de-DE" dirty="0"/>
              <a:t> </a:t>
            </a:r>
            <a:r>
              <a:rPr lang="de-DE" dirty="0" err="1"/>
              <a:t>the</a:t>
            </a:r>
            <a:r>
              <a:rPr lang="de-DE" dirty="0"/>
              <a:t> end </a:t>
            </a:r>
            <a:r>
              <a:rPr lang="de-DE" dirty="0" err="1"/>
              <a:t>of</a:t>
            </a:r>
            <a:r>
              <a:rPr lang="de-DE" dirty="0"/>
              <a:t> </a:t>
            </a:r>
            <a:r>
              <a:rPr lang="de-DE" dirty="0" err="1"/>
              <a:t>this</a:t>
            </a:r>
            <a:r>
              <a:rPr lang="de-DE" dirty="0"/>
              <a:t> </a:t>
            </a:r>
            <a:r>
              <a:rPr lang="de-DE" dirty="0" err="1"/>
              <a:t>presentation</a:t>
            </a:r>
            <a:r>
              <a:rPr lang="de-DE" dirty="0"/>
              <a:t>, </a:t>
            </a:r>
            <a:r>
              <a:rPr lang="de-DE" dirty="0" err="1"/>
              <a:t>I'd</a:t>
            </a:r>
            <a:r>
              <a:rPr lang="de-DE" dirty="0"/>
              <a:t> like </a:t>
            </a:r>
            <a:r>
              <a:rPr lang="de-DE" dirty="0" err="1"/>
              <a:t>to</a:t>
            </a:r>
            <a:r>
              <a:rPr lang="de-DE" dirty="0"/>
              <a:t> </a:t>
            </a:r>
            <a:r>
              <a:rPr lang="de-DE" dirty="0" err="1"/>
              <a:t>leave</a:t>
            </a:r>
            <a:r>
              <a:rPr lang="de-DE" dirty="0"/>
              <a:t> </a:t>
            </a:r>
            <a:r>
              <a:rPr lang="de-DE" dirty="0" err="1"/>
              <a:t>you</a:t>
            </a:r>
            <a:r>
              <a:rPr lang="de-DE" dirty="0"/>
              <a:t> </a:t>
            </a:r>
            <a:r>
              <a:rPr lang="de-DE" dirty="0" err="1"/>
              <a:t>with</a:t>
            </a:r>
            <a:r>
              <a:rPr lang="de-DE" dirty="0"/>
              <a:t> </a:t>
            </a:r>
            <a:r>
              <a:rPr lang="de-DE" dirty="0" err="1"/>
              <a:t>one</a:t>
            </a:r>
            <a:r>
              <a:rPr lang="de-DE" dirty="0"/>
              <a:t> final </a:t>
            </a:r>
            <a:r>
              <a:rPr lang="de-DE" dirty="0" err="1"/>
              <a:t>thought</a:t>
            </a:r>
            <a:r>
              <a:rPr lang="de-DE" dirty="0"/>
              <a:t>.</a:t>
            </a:r>
          </a:p>
          <a:p>
            <a:r>
              <a:rPr lang="de-DE" dirty="0"/>
              <a:t>Having NF1 </a:t>
            </a:r>
            <a:r>
              <a:rPr lang="de-DE" dirty="0" err="1"/>
              <a:t>does</a:t>
            </a:r>
            <a:r>
              <a:rPr lang="de-DE" dirty="0"/>
              <a:t> not </a:t>
            </a:r>
            <a:r>
              <a:rPr lang="de-DE" dirty="0" err="1"/>
              <a:t>define</a:t>
            </a:r>
            <a:r>
              <a:rPr lang="de-DE" dirty="0"/>
              <a:t> a </a:t>
            </a:r>
            <a:r>
              <a:rPr lang="de-DE" dirty="0" err="1"/>
              <a:t>student's</a:t>
            </a:r>
            <a:r>
              <a:rPr lang="de-DE" dirty="0"/>
              <a:t> </a:t>
            </a:r>
            <a:r>
              <a:rPr lang="de-DE" dirty="0" err="1"/>
              <a:t>ability</a:t>
            </a:r>
            <a:r>
              <a:rPr lang="de-DE" dirty="0"/>
              <a:t> </a:t>
            </a:r>
            <a:r>
              <a:rPr lang="de-DE" dirty="0" err="1"/>
              <a:t>or</a:t>
            </a:r>
            <a:r>
              <a:rPr lang="de-DE" dirty="0"/>
              <a:t> </a:t>
            </a:r>
            <a:r>
              <a:rPr lang="de-DE" dirty="0" err="1"/>
              <a:t>future</a:t>
            </a:r>
            <a:r>
              <a:rPr lang="de-DE" dirty="0"/>
              <a:t> potential. Many </a:t>
            </a:r>
            <a:r>
              <a:rPr lang="de-DE" dirty="0" err="1"/>
              <a:t>children</a:t>
            </a:r>
            <a:r>
              <a:rPr lang="de-DE" dirty="0"/>
              <a:t> and </a:t>
            </a:r>
            <a:r>
              <a:rPr lang="de-DE" dirty="0" err="1"/>
              <a:t>young</a:t>
            </a:r>
            <a:r>
              <a:rPr lang="de-DE" dirty="0"/>
              <a:t> </a:t>
            </a:r>
            <a:r>
              <a:rPr lang="de-DE" dirty="0" err="1"/>
              <a:t>people</a:t>
            </a:r>
            <a:r>
              <a:rPr lang="de-DE" dirty="0"/>
              <a:t> </a:t>
            </a:r>
            <a:r>
              <a:rPr lang="de-DE" dirty="0" err="1"/>
              <a:t>with</a:t>
            </a:r>
            <a:r>
              <a:rPr lang="de-DE" dirty="0"/>
              <a:t> NF1 </a:t>
            </a:r>
            <a:r>
              <a:rPr lang="de-DE" dirty="0" err="1"/>
              <a:t>go</a:t>
            </a:r>
            <a:r>
              <a:rPr lang="de-DE" dirty="0"/>
              <a:t> on </a:t>
            </a:r>
            <a:r>
              <a:rPr lang="de-DE" dirty="0" err="1"/>
              <a:t>to</a:t>
            </a:r>
            <a:r>
              <a:rPr lang="de-DE" dirty="0"/>
              <a:t> </a:t>
            </a:r>
            <a:r>
              <a:rPr lang="de-DE" dirty="0" err="1"/>
              <a:t>achieve</a:t>
            </a:r>
            <a:r>
              <a:rPr lang="de-DE" dirty="0"/>
              <a:t> </a:t>
            </a:r>
            <a:r>
              <a:rPr lang="de-DE" dirty="0" err="1"/>
              <a:t>excellent</a:t>
            </a:r>
            <a:r>
              <a:rPr lang="de-DE" dirty="0"/>
              <a:t> GCSEs, A Levels, </a:t>
            </a:r>
            <a:r>
              <a:rPr lang="de-DE" dirty="0" err="1"/>
              <a:t>university</a:t>
            </a:r>
            <a:r>
              <a:rPr lang="de-DE" dirty="0"/>
              <a:t> </a:t>
            </a:r>
            <a:r>
              <a:rPr lang="de-DE" dirty="0" err="1"/>
              <a:t>degrees</a:t>
            </a:r>
            <a:r>
              <a:rPr lang="de-DE" dirty="0"/>
              <a:t> and </a:t>
            </a:r>
            <a:r>
              <a:rPr lang="de-DE" dirty="0" err="1"/>
              <a:t>successful</a:t>
            </a:r>
            <a:r>
              <a:rPr lang="de-DE" dirty="0"/>
              <a:t> </a:t>
            </a:r>
            <a:r>
              <a:rPr lang="de-DE" dirty="0" err="1"/>
              <a:t>careers</a:t>
            </a:r>
            <a:r>
              <a:rPr lang="de-DE" dirty="0"/>
              <a:t>.</a:t>
            </a:r>
          </a:p>
          <a:p>
            <a:r>
              <a:rPr lang="de-DE" dirty="0"/>
              <a:t>As Vanessa Martin </a:t>
            </a:r>
            <a:r>
              <a:rPr lang="de-DE" dirty="0" err="1"/>
              <a:t>from</a:t>
            </a:r>
            <a:r>
              <a:rPr lang="de-DE" dirty="0"/>
              <a:t> </a:t>
            </a:r>
            <a:r>
              <a:rPr lang="de-DE" dirty="0" err="1"/>
              <a:t>the</a:t>
            </a:r>
            <a:r>
              <a:rPr lang="de-DE" dirty="0"/>
              <a:t> </a:t>
            </a:r>
            <a:r>
              <a:rPr lang="de-DE" dirty="0" err="1"/>
              <a:t>Childhood</a:t>
            </a:r>
            <a:r>
              <a:rPr lang="de-DE" dirty="0"/>
              <a:t> </a:t>
            </a:r>
            <a:r>
              <a:rPr lang="de-DE" dirty="0" err="1"/>
              <a:t>Tumour</a:t>
            </a:r>
            <a:r>
              <a:rPr lang="de-DE" dirty="0"/>
              <a:t> Trust </a:t>
            </a:r>
            <a:r>
              <a:rPr lang="de-DE" dirty="0" err="1"/>
              <a:t>shared</a:t>
            </a:r>
            <a:r>
              <a:rPr lang="de-DE" dirty="0"/>
              <a:t>, </a:t>
            </a:r>
            <a:r>
              <a:rPr lang="de-DE" dirty="0" err="1"/>
              <a:t>many</a:t>
            </a:r>
            <a:r>
              <a:rPr lang="de-DE" dirty="0"/>
              <a:t> </a:t>
            </a:r>
            <a:r>
              <a:rPr lang="de-DE" dirty="0" err="1"/>
              <a:t>students</a:t>
            </a:r>
            <a:r>
              <a:rPr lang="de-DE" dirty="0"/>
              <a:t> </a:t>
            </a:r>
            <a:r>
              <a:rPr lang="de-DE" dirty="0" err="1"/>
              <a:t>are</a:t>
            </a:r>
            <a:r>
              <a:rPr lang="de-DE" dirty="0"/>
              <a:t> </a:t>
            </a:r>
            <a:r>
              <a:rPr lang="de-DE" dirty="0" err="1"/>
              <a:t>sometimes</a:t>
            </a:r>
            <a:r>
              <a:rPr lang="de-DE" dirty="0"/>
              <a:t> </a:t>
            </a:r>
            <a:r>
              <a:rPr lang="de-DE" dirty="0" err="1"/>
              <a:t>told</a:t>
            </a:r>
            <a:r>
              <a:rPr lang="de-DE" dirty="0"/>
              <a:t> </a:t>
            </a:r>
            <a:r>
              <a:rPr lang="de-DE" dirty="0" err="1"/>
              <a:t>that</a:t>
            </a:r>
            <a:r>
              <a:rPr lang="de-DE" dirty="0"/>
              <a:t> </a:t>
            </a:r>
            <a:r>
              <a:rPr lang="de-DE" dirty="0" err="1"/>
              <a:t>they</a:t>
            </a:r>
            <a:r>
              <a:rPr lang="de-DE" dirty="0"/>
              <a:t> </a:t>
            </a:r>
            <a:r>
              <a:rPr lang="de-DE" dirty="0" err="1"/>
              <a:t>simply</a:t>
            </a:r>
            <a:r>
              <a:rPr lang="de-DE" dirty="0"/>
              <a:t> </a:t>
            </a:r>
            <a:r>
              <a:rPr lang="de-DE" dirty="0" err="1"/>
              <a:t>need</a:t>
            </a:r>
            <a:r>
              <a:rPr lang="de-DE" dirty="0"/>
              <a:t> </a:t>
            </a:r>
            <a:r>
              <a:rPr lang="de-DE" dirty="0" err="1"/>
              <a:t>to</a:t>
            </a:r>
            <a:r>
              <a:rPr lang="de-DE" dirty="0"/>
              <a:t> 'catch </a:t>
            </a:r>
            <a:r>
              <a:rPr lang="de-DE" dirty="0" err="1"/>
              <a:t>up</a:t>
            </a:r>
            <a:r>
              <a:rPr lang="de-DE" dirty="0"/>
              <a:t>' after </a:t>
            </a:r>
            <a:r>
              <a:rPr lang="de-DE" dirty="0" err="1"/>
              <a:t>missing</a:t>
            </a:r>
            <a:r>
              <a:rPr lang="de-DE" dirty="0"/>
              <a:t> </a:t>
            </a:r>
            <a:r>
              <a:rPr lang="de-DE" dirty="0" err="1"/>
              <a:t>school</a:t>
            </a:r>
            <a:r>
              <a:rPr lang="de-DE" dirty="0"/>
              <a:t> due </a:t>
            </a:r>
            <a:r>
              <a:rPr lang="de-DE" dirty="0" err="1"/>
              <a:t>to</a:t>
            </a:r>
            <a:r>
              <a:rPr lang="de-DE" dirty="0"/>
              <a:t> </a:t>
            </a:r>
            <a:r>
              <a:rPr lang="de-DE" dirty="0" err="1"/>
              <a:t>hospital</a:t>
            </a:r>
            <a:r>
              <a:rPr lang="de-DE" dirty="0"/>
              <a:t> </a:t>
            </a:r>
            <a:r>
              <a:rPr lang="de-DE" dirty="0" err="1"/>
              <a:t>appointments</a:t>
            </a:r>
            <a:r>
              <a:rPr lang="de-DE" dirty="0"/>
              <a:t>. While </a:t>
            </a:r>
            <a:r>
              <a:rPr lang="de-DE" dirty="0" err="1"/>
              <a:t>attendance</a:t>
            </a:r>
            <a:r>
              <a:rPr lang="de-DE" dirty="0"/>
              <a:t> </a:t>
            </a:r>
            <a:r>
              <a:rPr lang="de-DE" dirty="0" err="1"/>
              <a:t>can</a:t>
            </a:r>
            <a:r>
              <a:rPr lang="de-DE" dirty="0"/>
              <a:t> </a:t>
            </a:r>
            <a:r>
              <a:rPr lang="de-DE" dirty="0" err="1"/>
              <a:t>certainly</a:t>
            </a:r>
            <a:r>
              <a:rPr lang="de-DE" dirty="0"/>
              <a:t> </a:t>
            </a:r>
            <a:r>
              <a:rPr lang="de-DE" dirty="0" err="1"/>
              <a:t>affect</a:t>
            </a:r>
            <a:r>
              <a:rPr lang="de-DE" dirty="0"/>
              <a:t> </a:t>
            </a:r>
            <a:r>
              <a:rPr lang="de-DE" dirty="0" err="1"/>
              <a:t>learning</a:t>
            </a:r>
            <a:r>
              <a:rPr lang="de-DE" dirty="0"/>
              <a:t>, </a:t>
            </a:r>
            <a:r>
              <a:rPr lang="de-DE" dirty="0" err="1"/>
              <a:t>many</a:t>
            </a:r>
            <a:r>
              <a:rPr lang="de-DE" dirty="0"/>
              <a:t> </a:t>
            </a:r>
            <a:r>
              <a:rPr lang="de-DE" dirty="0" err="1"/>
              <a:t>students</a:t>
            </a:r>
            <a:r>
              <a:rPr lang="de-DE" dirty="0"/>
              <a:t> </a:t>
            </a:r>
            <a:r>
              <a:rPr lang="de-DE" dirty="0" err="1"/>
              <a:t>with</a:t>
            </a:r>
            <a:r>
              <a:rPr lang="de-DE" dirty="0"/>
              <a:t> NF1 also </a:t>
            </a:r>
            <a:r>
              <a:rPr lang="de-DE" dirty="0" err="1"/>
              <a:t>experience</a:t>
            </a:r>
            <a:r>
              <a:rPr lang="de-DE" dirty="0"/>
              <a:t> genuine </a:t>
            </a:r>
            <a:r>
              <a:rPr lang="de-DE" dirty="0" err="1"/>
              <a:t>learning</a:t>
            </a:r>
            <a:r>
              <a:rPr lang="de-DE" dirty="0"/>
              <a:t> </a:t>
            </a:r>
            <a:r>
              <a:rPr lang="de-DE" dirty="0" err="1"/>
              <a:t>differences</a:t>
            </a:r>
            <a:r>
              <a:rPr lang="de-DE" dirty="0"/>
              <a:t>. Providing </a:t>
            </a:r>
            <a:r>
              <a:rPr lang="de-DE" dirty="0" err="1"/>
              <a:t>more</a:t>
            </a:r>
            <a:r>
              <a:rPr lang="de-DE" dirty="0"/>
              <a:t> </a:t>
            </a:r>
            <a:r>
              <a:rPr lang="de-DE" dirty="0" err="1"/>
              <a:t>work</a:t>
            </a:r>
            <a:r>
              <a:rPr lang="de-DE" dirty="0"/>
              <a:t> </a:t>
            </a:r>
            <a:r>
              <a:rPr lang="de-DE" dirty="0" err="1"/>
              <a:t>or</a:t>
            </a:r>
            <a:r>
              <a:rPr lang="de-DE" dirty="0"/>
              <a:t> </a:t>
            </a:r>
            <a:r>
              <a:rPr lang="de-DE" dirty="0" err="1"/>
              <a:t>expecting</a:t>
            </a:r>
            <a:r>
              <a:rPr lang="de-DE" dirty="0"/>
              <a:t> </a:t>
            </a:r>
            <a:r>
              <a:rPr lang="de-DE" dirty="0" err="1"/>
              <a:t>them</a:t>
            </a:r>
            <a:r>
              <a:rPr lang="de-DE" dirty="0"/>
              <a:t> </a:t>
            </a:r>
            <a:r>
              <a:rPr lang="de-DE" dirty="0" err="1"/>
              <a:t>to</a:t>
            </a:r>
            <a:r>
              <a:rPr lang="de-DE" dirty="0"/>
              <a:t> catch </a:t>
            </a:r>
            <a:r>
              <a:rPr lang="de-DE" dirty="0" err="1"/>
              <a:t>up</a:t>
            </a:r>
            <a:r>
              <a:rPr lang="de-DE" dirty="0"/>
              <a:t> </a:t>
            </a:r>
            <a:r>
              <a:rPr lang="de-DE" dirty="0" err="1"/>
              <a:t>independently</a:t>
            </a:r>
            <a:r>
              <a:rPr lang="de-DE" dirty="0"/>
              <a:t> </a:t>
            </a:r>
            <a:r>
              <a:rPr lang="de-DE" dirty="0" err="1"/>
              <a:t>is</a:t>
            </a:r>
            <a:r>
              <a:rPr lang="de-DE" dirty="0"/>
              <a:t> </a:t>
            </a:r>
            <a:r>
              <a:rPr lang="de-DE" dirty="0" err="1"/>
              <a:t>often</a:t>
            </a:r>
            <a:r>
              <a:rPr lang="de-DE" dirty="0"/>
              <a:t> not </a:t>
            </a:r>
            <a:r>
              <a:rPr lang="de-DE" dirty="0" err="1"/>
              <a:t>enough</a:t>
            </a:r>
            <a:r>
              <a:rPr lang="de-DE" dirty="0"/>
              <a:t>.</a:t>
            </a:r>
          </a:p>
          <a:p>
            <a:r>
              <a:rPr lang="de-DE" dirty="0" err="1"/>
              <a:t>Instead</a:t>
            </a:r>
            <a:r>
              <a:rPr lang="de-DE" dirty="0"/>
              <a:t>, </a:t>
            </a:r>
            <a:r>
              <a:rPr lang="de-DE" dirty="0" err="1"/>
              <a:t>our</a:t>
            </a:r>
            <a:r>
              <a:rPr lang="de-DE" dirty="0"/>
              <a:t> </a:t>
            </a:r>
            <a:r>
              <a:rPr lang="de-DE" dirty="0" err="1"/>
              <a:t>role</a:t>
            </a:r>
            <a:r>
              <a:rPr lang="de-DE" dirty="0"/>
              <a:t> </a:t>
            </a:r>
            <a:r>
              <a:rPr lang="de-DE" dirty="0" err="1"/>
              <a:t>as</a:t>
            </a:r>
            <a:r>
              <a:rPr lang="de-DE" dirty="0"/>
              <a:t> </a:t>
            </a:r>
            <a:r>
              <a:rPr lang="de-DE" dirty="0" err="1"/>
              <a:t>educators</a:t>
            </a:r>
            <a:r>
              <a:rPr lang="de-DE" dirty="0"/>
              <a:t> </a:t>
            </a:r>
            <a:r>
              <a:rPr lang="de-DE" dirty="0" err="1"/>
              <a:t>is</a:t>
            </a:r>
            <a:r>
              <a:rPr lang="de-DE" dirty="0"/>
              <a:t> </a:t>
            </a:r>
            <a:r>
              <a:rPr lang="de-DE" dirty="0" err="1"/>
              <a:t>to</a:t>
            </a:r>
            <a:r>
              <a:rPr lang="de-DE" dirty="0"/>
              <a:t> </a:t>
            </a:r>
            <a:r>
              <a:rPr lang="de-DE" dirty="0" err="1"/>
              <a:t>recognise</a:t>
            </a:r>
            <a:r>
              <a:rPr lang="de-DE" dirty="0"/>
              <a:t> </a:t>
            </a:r>
            <a:r>
              <a:rPr lang="de-DE" dirty="0" err="1"/>
              <a:t>how</a:t>
            </a:r>
            <a:r>
              <a:rPr lang="de-DE" dirty="0"/>
              <a:t> </a:t>
            </a:r>
            <a:r>
              <a:rPr lang="de-DE" dirty="0" err="1"/>
              <a:t>each</a:t>
            </a:r>
            <a:r>
              <a:rPr lang="de-DE" dirty="0"/>
              <a:t> </a:t>
            </a:r>
            <a:r>
              <a:rPr lang="de-DE" dirty="0" err="1"/>
              <a:t>student</a:t>
            </a:r>
            <a:r>
              <a:rPr lang="de-DE" dirty="0"/>
              <a:t> </a:t>
            </a:r>
            <a:r>
              <a:rPr lang="de-DE" dirty="0" err="1"/>
              <a:t>learns</a:t>
            </a:r>
            <a:r>
              <a:rPr lang="de-DE" dirty="0"/>
              <a:t> </a:t>
            </a:r>
            <a:r>
              <a:rPr lang="de-DE" dirty="0" err="1"/>
              <a:t>best</a:t>
            </a:r>
            <a:r>
              <a:rPr lang="de-DE" dirty="0"/>
              <a:t> and </a:t>
            </a:r>
            <a:r>
              <a:rPr lang="de-DE" dirty="0" err="1"/>
              <a:t>to</a:t>
            </a:r>
            <a:r>
              <a:rPr lang="de-DE" dirty="0"/>
              <a:t> </a:t>
            </a:r>
            <a:r>
              <a:rPr lang="de-DE" dirty="0" err="1"/>
              <a:t>provide</a:t>
            </a:r>
            <a:r>
              <a:rPr lang="de-DE" dirty="0"/>
              <a:t> </a:t>
            </a:r>
            <a:r>
              <a:rPr lang="de-DE" dirty="0" err="1"/>
              <a:t>the</a:t>
            </a:r>
            <a:r>
              <a:rPr lang="de-DE" dirty="0"/>
              <a:t> </a:t>
            </a:r>
            <a:r>
              <a:rPr lang="de-DE" dirty="0" err="1"/>
              <a:t>appropriate</a:t>
            </a:r>
            <a:r>
              <a:rPr lang="de-DE" dirty="0"/>
              <a:t> support, </a:t>
            </a:r>
            <a:r>
              <a:rPr lang="de-DE" dirty="0" err="1"/>
              <a:t>adjustments</a:t>
            </a:r>
            <a:r>
              <a:rPr lang="de-DE" dirty="0"/>
              <a:t> and </a:t>
            </a:r>
            <a:r>
              <a:rPr lang="de-DE" dirty="0" err="1"/>
              <a:t>encouragement</a:t>
            </a:r>
            <a:r>
              <a:rPr lang="de-DE" dirty="0"/>
              <a:t> </a:t>
            </a:r>
            <a:r>
              <a:rPr lang="de-DE" dirty="0" err="1"/>
              <a:t>that</a:t>
            </a:r>
            <a:r>
              <a:rPr lang="de-DE" dirty="0"/>
              <a:t> </a:t>
            </a:r>
            <a:r>
              <a:rPr lang="de-DE" dirty="0" err="1"/>
              <a:t>allow</a:t>
            </a:r>
            <a:r>
              <a:rPr lang="de-DE" dirty="0"/>
              <a:t> </a:t>
            </a:r>
            <a:r>
              <a:rPr lang="de-DE" dirty="0" err="1"/>
              <a:t>them</a:t>
            </a:r>
            <a:r>
              <a:rPr lang="de-DE" dirty="0"/>
              <a:t> </a:t>
            </a:r>
            <a:r>
              <a:rPr lang="de-DE" dirty="0" err="1"/>
              <a:t>to</a:t>
            </a:r>
            <a:r>
              <a:rPr lang="de-DE" dirty="0"/>
              <a:t> </a:t>
            </a:r>
            <a:r>
              <a:rPr lang="de-DE" dirty="0" err="1"/>
              <a:t>succeed</a:t>
            </a:r>
            <a:r>
              <a:rPr lang="de-DE" dirty="0"/>
              <a:t>.</a:t>
            </a:r>
          </a:p>
          <a:p>
            <a:r>
              <a:rPr lang="de-DE" dirty="0"/>
              <a:t>Every </a:t>
            </a:r>
            <a:r>
              <a:rPr lang="de-DE" dirty="0" err="1"/>
              <a:t>student</a:t>
            </a:r>
            <a:r>
              <a:rPr lang="de-DE" dirty="0"/>
              <a:t> </a:t>
            </a:r>
            <a:r>
              <a:rPr lang="de-DE" dirty="0" err="1"/>
              <a:t>with</a:t>
            </a:r>
            <a:r>
              <a:rPr lang="de-DE" dirty="0"/>
              <a:t> NF1 </a:t>
            </a:r>
            <a:r>
              <a:rPr lang="de-DE" dirty="0" err="1"/>
              <a:t>is</a:t>
            </a:r>
            <a:r>
              <a:rPr lang="de-DE" dirty="0"/>
              <a:t> </a:t>
            </a:r>
            <a:r>
              <a:rPr lang="de-DE" dirty="0" err="1"/>
              <a:t>unique</a:t>
            </a:r>
            <a:r>
              <a:rPr lang="de-DE" dirty="0"/>
              <a:t>. By </a:t>
            </a:r>
            <a:r>
              <a:rPr lang="de-DE" dirty="0" err="1"/>
              <a:t>creating</a:t>
            </a:r>
            <a:r>
              <a:rPr lang="de-DE" dirty="0"/>
              <a:t> an inclusive </a:t>
            </a:r>
            <a:r>
              <a:rPr lang="de-DE" dirty="0" err="1"/>
              <a:t>classroom</a:t>
            </a:r>
            <a:r>
              <a:rPr lang="de-DE" dirty="0"/>
              <a:t>, </a:t>
            </a:r>
            <a:r>
              <a:rPr lang="de-DE" dirty="0" err="1"/>
              <a:t>maintaining</a:t>
            </a:r>
            <a:r>
              <a:rPr lang="de-DE" dirty="0"/>
              <a:t> high </a:t>
            </a:r>
            <a:r>
              <a:rPr lang="de-DE" dirty="0" err="1"/>
              <a:t>expectations</a:t>
            </a:r>
            <a:r>
              <a:rPr lang="de-DE" dirty="0"/>
              <a:t> and </a:t>
            </a:r>
            <a:r>
              <a:rPr lang="de-DE" dirty="0" err="1"/>
              <a:t>working</a:t>
            </a:r>
            <a:r>
              <a:rPr lang="de-DE" dirty="0"/>
              <a:t> </a:t>
            </a:r>
            <a:r>
              <a:rPr lang="de-DE" dirty="0" err="1"/>
              <a:t>collaboratively</a:t>
            </a:r>
            <a:r>
              <a:rPr lang="de-DE" dirty="0"/>
              <a:t> </a:t>
            </a:r>
            <a:r>
              <a:rPr lang="de-DE" dirty="0" err="1"/>
              <a:t>with</a:t>
            </a:r>
            <a:r>
              <a:rPr lang="de-DE" dirty="0"/>
              <a:t> </a:t>
            </a:r>
            <a:r>
              <a:rPr lang="de-DE" dirty="0" err="1"/>
              <a:t>families</a:t>
            </a:r>
            <a:r>
              <a:rPr lang="de-DE" dirty="0"/>
              <a:t> and support </a:t>
            </a:r>
            <a:r>
              <a:rPr lang="de-DE" dirty="0" err="1"/>
              <a:t>staff</a:t>
            </a:r>
            <a:r>
              <a:rPr lang="de-DE" dirty="0"/>
              <a:t>, </a:t>
            </a:r>
            <a:r>
              <a:rPr lang="de-DE" dirty="0" err="1"/>
              <a:t>we</a:t>
            </a:r>
            <a:r>
              <a:rPr lang="de-DE" dirty="0"/>
              <a:t> </a:t>
            </a:r>
            <a:r>
              <a:rPr lang="de-DE" dirty="0" err="1"/>
              <a:t>can</a:t>
            </a:r>
            <a:r>
              <a:rPr lang="de-DE" dirty="0"/>
              <a:t> </a:t>
            </a:r>
            <a:r>
              <a:rPr lang="de-DE" dirty="0" err="1"/>
              <a:t>help</a:t>
            </a:r>
            <a:r>
              <a:rPr lang="de-DE" dirty="0"/>
              <a:t> </a:t>
            </a:r>
            <a:r>
              <a:rPr lang="de-DE" dirty="0" err="1"/>
              <a:t>ensure</a:t>
            </a:r>
            <a:r>
              <a:rPr lang="de-DE" dirty="0"/>
              <a:t> </a:t>
            </a:r>
            <a:r>
              <a:rPr lang="de-DE" dirty="0" err="1"/>
              <a:t>that</a:t>
            </a:r>
            <a:r>
              <a:rPr lang="de-DE" dirty="0"/>
              <a:t> </a:t>
            </a:r>
            <a:r>
              <a:rPr lang="de-DE" dirty="0" err="1"/>
              <a:t>every</a:t>
            </a:r>
            <a:r>
              <a:rPr lang="de-DE" dirty="0"/>
              <a:t> </a:t>
            </a:r>
            <a:r>
              <a:rPr lang="de-DE" dirty="0" err="1"/>
              <a:t>young</a:t>
            </a:r>
            <a:r>
              <a:rPr lang="de-DE" dirty="0"/>
              <a:t> </a:t>
            </a:r>
            <a:r>
              <a:rPr lang="de-DE" dirty="0" err="1"/>
              <a:t>person</a:t>
            </a:r>
            <a:r>
              <a:rPr lang="de-DE" dirty="0"/>
              <a:t> </a:t>
            </a:r>
            <a:r>
              <a:rPr lang="de-DE" dirty="0" err="1"/>
              <a:t>has</a:t>
            </a:r>
            <a:r>
              <a:rPr lang="de-DE" dirty="0"/>
              <a:t> </a:t>
            </a:r>
            <a:r>
              <a:rPr lang="de-DE" dirty="0" err="1"/>
              <a:t>the</a:t>
            </a:r>
            <a:r>
              <a:rPr lang="de-DE" dirty="0"/>
              <a:t> </a:t>
            </a:r>
            <a:r>
              <a:rPr lang="de-DE" dirty="0" err="1"/>
              <a:t>opportunity</a:t>
            </a:r>
            <a:r>
              <a:rPr lang="de-DE" dirty="0"/>
              <a:t> </a:t>
            </a:r>
            <a:r>
              <a:rPr lang="de-DE" dirty="0" err="1"/>
              <a:t>to</a:t>
            </a:r>
            <a:r>
              <a:rPr lang="de-DE" dirty="0"/>
              <a:t> </a:t>
            </a:r>
            <a:r>
              <a:rPr lang="de-DE" dirty="0" err="1"/>
              <a:t>reach</a:t>
            </a:r>
            <a:r>
              <a:rPr lang="de-DE" dirty="0"/>
              <a:t> </a:t>
            </a:r>
            <a:r>
              <a:rPr lang="de-DE" dirty="0" err="1"/>
              <a:t>their</a:t>
            </a:r>
            <a:r>
              <a:rPr lang="de-DE" dirty="0"/>
              <a:t> </a:t>
            </a:r>
            <a:r>
              <a:rPr lang="de-DE" dirty="0" err="1"/>
              <a:t>full</a:t>
            </a:r>
            <a:r>
              <a:rPr lang="de-DE" dirty="0"/>
              <a:t> potential.</a:t>
            </a:r>
          </a:p>
        </p:txBody>
      </p:sp>
      <p:sp>
        <p:nvSpPr>
          <p:cNvPr id="4" name="Slide Number Placeholder 3">
            <a:extLst>
              <a:ext uri="{FF2B5EF4-FFF2-40B4-BE49-F238E27FC236}">
                <a16:creationId xmlns:a16="http://schemas.microsoft.com/office/drawing/2014/main" id="{4C4AC2C1-E87F-EAE7-FC3A-6FB01FA83D5B}"/>
              </a:ext>
            </a:extLst>
          </p:cNvPr>
          <p:cNvSpPr>
            <a:spLocks noGrp="1"/>
          </p:cNvSpPr>
          <p:nvPr>
            <p:ph type="sldNum" sz="quarter" idx="5"/>
          </p:nvPr>
        </p:nvSpPr>
        <p:spPr/>
      </p:sp>
    </p:spTree>
    <p:extLst>
      <p:ext uri="{BB962C8B-B14F-4D97-AF65-F5344CB8AC3E}">
        <p14:creationId xmlns:p14="http://schemas.microsoft.com/office/powerpoint/2010/main" val="546463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91FF6-4A3F-A242-AFB1-ED7A027A0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DF47D-A972-AC72-5A07-4B2BA94E7A2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15747F4-86FD-3F2A-FD56-2C2296F7960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58427040-FB6E-0AA6-1406-07446EF1EE39}"/>
              </a:ext>
            </a:extLst>
          </p:cNvPr>
          <p:cNvSpPr>
            <a:spLocks noGrp="1"/>
          </p:cNvSpPr>
          <p:nvPr>
            <p:ph type="sldNum" sz="quarter" idx="5"/>
          </p:nvPr>
        </p:nvSpPr>
        <p:spPr/>
      </p:sp>
    </p:spTree>
    <p:extLst>
      <p:ext uri="{BB962C8B-B14F-4D97-AF65-F5344CB8AC3E}">
        <p14:creationId xmlns:p14="http://schemas.microsoft.com/office/powerpoint/2010/main" val="1867105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83E94-28B7-64BA-F393-E0BBCC116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F32DC-844E-4DD2-C033-A6E5B04A6AC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65FBA81-B0DF-422C-9E35-E02D07E504DC}"/>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61BC615F-FDAA-06E5-DF13-C92B210D03E4}"/>
              </a:ext>
            </a:extLst>
          </p:cNvPr>
          <p:cNvSpPr>
            <a:spLocks noGrp="1"/>
          </p:cNvSpPr>
          <p:nvPr>
            <p:ph type="sldNum" sz="quarter" idx="5"/>
          </p:nvPr>
        </p:nvSpPr>
        <p:spPr/>
      </p:sp>
    </p:spTree>
    <p:extLst>
      <p:ext uri="{BB962C8B-B14F-4D97-AF65-F5344CB8AC3E}">
        <p14:creationId xmlns:p14="http://schemas.microsoft.com/office/powerpoint/2010/main" val="1671019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Close by directing teachers to further support. Explain that the presentation is an introduction and should be used alongside school processes. Encourage teachers to speak to the SENCO if they are supporting a student with NF1 or if they notice learning, attendance or wellbeing concerns. Thank them for taking time to learn about a rare condition and for helping make school more inclusive.</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CD5D-82BD-1277-F5D8-6A35C05DE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32FC59-9904-2ECA-C10D-909FE074C95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1825A02-DC71-CB0E-F46E-80E88E20F568}"/>
              </a:ext>
            </a:extLst>
          </p:cNvPr>
          <p:cNvSpPr>
            <a:spLocks noGrp="1"/>
          </p:cNvSpPr>
          <p:nvPr>
            <p:ph type="body" sz="quarter" idx="3"/>
          </p:nvPr>
        </p:nvSpPr>
        <p:spPr/>
        <p:txBody>
          <a:bodyPr/>
          <a:lstStyle/>
          <a:p>
            <a:r>
              <a:t>Introduce the session as a teacher-focused resource. Explain that the aim is not to make teachers medical experts, but to help them recognise how NF1 may affect learning, confidence, attendance and participation. Emphasise that NF1 looks different for every young person, so the most helpful approach is curiosity, flexibility and collaboration with the student, family and SENCO.</a:t>
            </a:r>
          </a:p>
        </p:txBody>
      </p:sp>
      <p:sp>
        <p:nvSpPr>
          <p:cNvPr id="4" name="Slide Number Placeholder 3">
            <a:extLst>
              <a:ext uri="{FF2B5EF4-FFF2-40B4-BE49-F238E27FC236}">
                <a16:creationId xmlns:a16="http://schemas.microsoft.com/office/drawing/2014/main" id="{1F3D51D5-0F6A-895A-37B6-82F8973648EC}"/>
              </a:ext>
            </a:extLst>
          </p:cNvPr>
          <p:cNvSpPr>
            <a:spLocks noGrp="1"/>
          </p:cNvSpPr>
          <p:nvPr>
            <p:ph type="sldNum" sz="quarter" idx="5"/>
          </p:nvPr>
        </p:nvSpPr>
        <p:spPr/>
      </p:sp>
    </p:spTree>
    <p:extLst>
      <p:ext uri="{BB962C8B-B14F-4D97-AF65-F5344CB8AC3E}">
        <p14:creationId xmlns:p14="http://schemas.microsoft.com/office/powerpoint/2010/main" val="34079662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slide lists the evidence base used to make the content accurate and appropriate</a:t>
            </a:r>
            <a:r>
              <a:rPr lang="en-GB" dirty="0"/>
              <a:t>,</a:t>
            </a:r>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4"/>
          <p:cNvSpPr/>
          <p:nvPr/>
        </p:nvSpPr>
        <p:spPr>
          <a:xfrm>
            <a:off x="594360" y="685800"/>
            <a:ext cx="5715000" cy="5257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 name="TextBox 5"/>
          <p:cNvSpPr txBox="1"/>
          <p:nvPr/>
        </p:nvSpPr>
        <p:spPr>
          <a:xfrm>
            <a:off x="960120" y="1051560"/>
            <a:ext cx="5074920" cy="731520"/>
          </a:xfrm>
          <a:prstGeom prst="rect">
            <a:avLst/>
          </a:prstGeom>
          <a:noFill/>
        </p:spPr>
        <p:txBody>
          <a:bodyPr wrap="square" lIns="73152" tIns="36576" rIns="73152" bIns="36576">
            <a:spAutoFit/>
          </a:bodyPr>
          <a:lstStyle/>
          <a:p>
            <a:pPr algn="l">
              <a:defRPr sz="1600" b="1">
                <a:solidFill>
                  <a:srgbClr val="009496"/>
                </a:solidFill>
              </a:defRPr>
            </a:pPr>
            <a:r>
              <a:rPr lang="en-GB" noProof="0" dirty="0"/>
              <a:t>Teacher Resource Storyboard</a:t>
            </a:r>
          </a:p>
        </p:txBody>
      </p:sp>
      <p:sp>
        <p:nvSpPr>
          <p:cNvPr id="7" name="TextBox 6"/>
          <p:cNvSpPr txBox="1"/>
          <p:nvPr/>
        </p:nvSpPr>
        <p:spPr>
          <a:xfrm>
            <a:off x="960120" y="1560849"/>
            <a:ext cx="5212080" cy="1143000"/>
          </a:xfrm>
          <a:prstGeom prst="rect">
            <a:avLst/>
          </a:prstGeom>
          <a:noFill/>
        </p:spPr>
        <p:txBody>
          <a:bodyPr wrap="square" lIns="73152" tIns="36576" rIns="73152" bIns="36576">
            <a:spAutoFit/>
          </a:bodyPr>
          <a:lstStyle/>
          <a:p>
            <a:pPr algn="l">
              <a:defRPr sz="3400" b="1">
                <a:solidFill>
                  <a:srgbClr val="183558"/>
                </a:solidFill>
              </a:defRPr>
            </a:pPr>
            <a:r>
              <a:rPr lang="en-GB" noProof="0" dirty="0"/>
              <a:t>Understanding</a:t>
            </a:r>
            <a:br>
              <a:rPr lang="en-GB" noProof="0" dirty="0"/>
            </a:br>
            <a:r>
              <a:rPr lang="en-GB" noProof="0" dirty="0"/>
              <a:t>Neurofibromatosis Type 1 (NF1)</a:t>
            </a:r>
          </a:p>
        </p:txBody>
      </p:sp>
      <p:sp>
        <p:nvSpPr>
          <p:cNvPr id="8" name="TextBox 7"/>
          <p:cNvSpPr txBox="1"/>
          <p:nvPr/>
        </p:nvSpPr>
        <p:spPr>
          <a:xfrm>
            <a:off x="987552" y="3198850"/>
            <a:ext cx="4892040" cy="366254"/>
          </a:xfrm>
          <a:prstGeom prst="rect">
            <a:avLst/>
          </a:prstGeom>
          <a:noFill/>
        </p:spPr>
        <p:txBody>
          <a:bodyPr wrap="square" lIns="73152" tIns="36576" rIns="73152" bIns="36576">
            <a:spAutoFit/>
          </a:bodyPr>
          <a:lstStyle/>
          <a:p>
            <a:pPr algn="l">
              <a:defRPr sz="1900" b="0">
                <a:solidFill>
                  <a:srgbClr val="525E6E"/>
                </a:solidFill>
              </a:defRPr>
            </a:pPr>
            <a:r>
              <a:rPr lang="en-GB" noProof="0"/>
              <a:t>Supporting Students </a:t>
            </a:r>
            <a:r>
              <a:rPr lang="en-GB" noProof="0" dirty="0"/>
              <a:t>in </a:t>
            </a:r>
            <a:r>
              <a:rPr lang="en-GB" b="1" dirty="0"/>
              <a:t>S</a:t>
            </a:r>
            <a:r>
              <a:rPr lang="en-GB" b="1" noProof="0" dirty="0" err="1"/>
              <a:t>econdary</a:t>
            </a:r>
            <a:r>
              <a:rPr lang="en-GB" b="1" noProof="0" dirty="0"/>
              <a:t> </a:t>
            </a:r>
            <a:r>
              <a:rPr lang="en-GB" b="1" dirty="0"/>
              <a:t>S</a:t>
            </a:r>
            <a:r>
              <a:rPr lang="en-GB" b="1" noProof="0" dirty="0" err="1"/>
              <a:t>chools</a:t>
            </a:r>
            <a:endParaRPr lang="en-GB" b="1" noProof="0" dirty="0"/>
          </a:p>
        </p:txBody>
      </p:sp>
      <p:sp>
        <p:nvSpPr>
          <p:cNvPr id="9" name="TextBox 8"/>
          <p:cNvSpPr txBox="1"/>
          <p:nvPr/>
        </p:nvSpPr>
        <p:spPr>
          <a:xfrm>
            <a:off x="987552" y="3840480"/>
            <a:ext cx="5029200" cy="2043636"/>
          </a:xfrm>
          <a:prstGeom prst="rect">
            <a:avLst/>
          </a:prstGeom>
          <a:noFill/>
        </p:spPr>
        <p:txBody>
          <a:bodyPr wrap="square" lIns="73152" tIns="36576" rIns="73152" bIns="36576">
            <a:spAutoFit/>
          </a:bodyPr>
          <a:lstStyle/>
          <a:p>
            <a:pPr algn="l">
              <a:defRPr sz="1600" b="0">
                <a:solidFill>
                  <a:srgbClr val="525E6E"/>
                </a:solidFill>
              </a:defRPr>
            </a:pPr>
            <a:r>
              <a:rPr lang="en-GB" noProof="0" dirty="0"/>
              <a:t>A teacher-focused storyboard presentation with detailed speaker notes for use in school awareness training.</a:t>
            </a:r>
          </a:p>
          <a:p>
            <a:pPr algn="l">
              <a:defRPr sz="1600" b="0">
                <a:solidFill>
                  <a:srgbClr val="525E6E"/>
                </a:solidFill>
              </a:defRPr>
            </a:pPr>
            <a:endParaRPr lang="en-GB" dirty="0"/>
          </a:p>
          <a:p>
            <a:pPr algn="l">
              <a:defRPr sz="1600" b="0">
                <a:solidFill>
                  <a:srgbClr val="525E6E"/>
                </a:solidFill>
              </a:defRPr>
            </a:pPr>
            <a:endParaRPr lang="en-GB" noProof="0" dirty="0"/>
          </a:p>
          <a:p>
            <a:pPr>
              <a:defRPr sz="1600" b="0">
                <a:solidFill>
                  <a:srgbClr val="525E6E"/>
                </a:solidFill>
              </a:defRPr>
            </a:pPr>
            <a:r>
              <a:rPr lang="en-GB" sz="1600" b="1" dirty="0">
                <a:solidFill>
                  <a:schemeClr val="accent2"/>
                </a:solidFill>
              </a:rPr>
              <a:t>Made by Students (Lauren Gowans and Ramneek Sandhu) at Manchester Metropolitan University for the Childhood Tumour Trust</a:t>
            </a:r>
          </a:p>
          <a:p>
            <a:pPr algn="l">
              <a:defRPr sz="1600" b="0">
                <a:solidFill>
                  <a:srgbClr val="525E6E"/>
                </a:solidFill>
              </a:defRPr>
            </a:pPr>
            <a:endParaRPr lang="en-GB" noProof="0" dirty="0"/>
          </a:p>
        </p:txBody>
      </p:sp>
      <p:sp>
        <p:nvSpPr>
          <p:cNvPr id="10" name="Rounded Rectangle 9"/>
          <p:cNvSpPr/>
          <p:nvPr/>
        </p:nvSpPr>
        <p:spPr>
          <a:xfrm>
            <a:off x="6720840" y="960120"/>
            <a:ext cx="3840480" cy="4526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TextBox 10"/>
          <p:cNvSpPr txBox="1"/>
          <p:nvPr/>
        </p:nvSpPr>
        <p:spPr>
          <a:xfrm>
            <a:off x="7360920" y="1828800"/>
            <a:ext cx="2560320" cy="1005840"/>
          </a:xfrm>
          <a:prstGeom prst="rect">
            <a:avLst/>
          </a:prstGeom>
          <a:noFill/>
        </p:spPr>
        <p:txBody>
          <a:bodyPr wrap="square" lIns="73152" tIns="36576" rIns="73152" bIns="36576">
            <a:spAutoFit/>
          </a:bodyPr>
          <a:lstStyle/>
          <a:p>
            <a:pPr algn="ctr">
              <a:defRPr sz="5400" b="1">
                <a:solidFill>
                  <a:srgbClr val="183558"/>
                </a:solidFill>
              </a:defRPr>
            </a:pPr>
            <a:r>
              <a:rPr lang="en-GB" noProof="0" dirty="0"/>
              <a:t>NF1</a:t>
            </a:r>
          </a:p>
        </p:txBody>
      </p:sp>
      <p:sp>
        <p:nvSpPr>
          <p:cNvPr id="12" name="TextBox 11"/>
          <p:cNvSpPr txBox="1"/>
          <p:nvPr/>
        </p:nvSpPr>
        <p:spPr>
          <a:xfrm>
            <a:off x="7114032" y="2880360"/>
            <a:ext cx="3063240" cy="1143000"/>
          </a:xfrm>
          <a:prstGeom prst="rect">
            <a:avLst/>
          </a:prstGeom>
          <a:noFill/>
        </p:spPr>
        <p:txBody>
          <a:bodyPr wrap="square" lIns="73152" tIns="36576" rIns="73152" bIns="36576">
            <a:spAutoFit/>
          </a:bodyPr>
          <a:lstStyle/>
          <a:p>
            <a:pPr algn="ctr">
              <a:defRPr sz="2300" b="1">
                <a:solidFill>
                  <a:srgbClr val="009496"/>
                </a:solidFill>
              </a:defRPr>
            </a:pPr>
            <a:r>
              <a:rPr lang="en-GB" noProof="0" dirty="0"/>
              <a:t>Understand</a:t>
            </a:r>
            <a:br>
              <a:rPr lang="en-GB" noProof="0" dirty="0"/>
            </a:br>
            <a:r>
              <a:rPr lang="en-GB" noProof="0" dirty="0"/>
              <a:t>Support</a:t>
            </a:r>
            <a:br>
              <a:rPr lang="en-GB" noProof="0" dirty="0"/>
            </a:br>
            <a:r>
              <a:rPr lang="en-GB" noProof="0" dirty="0"/>
              <a:t>Include</a:t>
            </a:r>
          </a:p>
        </p:txBody>
      </p:sp>
      <p:sp>
        <p:nvSpPr>
          <p:cNvPr id="14" name="Freeform 5">
            <a:extLst>
              <a:ext uri="{FF2B5EF4-FFF2-40B4-BE49-F238E27FC236}">
                <a16:creationId xmlns:a16="http://schemas.microsoft.com/office/drawing/2014/main" id="{5649EF31-39EE-2C20-34CD-DC8EF18FB4D2}"/>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5" name="Picture 14">
            <a:extLst>
              <a:ext uri="{FF2B5EF4-FFF2-40B4-BE49-F238E27FC236}">
                <a16:creationId xmlns:a16="http://schemas.microsoft.com/office/drawing/2014/main" id="{2465EAC4-DCB9-7C70-58A9-0E09801DA587}"/>
              </a:ext>
            </a:extLst>
          </p:cNvPr>
          <p:cNvPicPr>
            <a:picLocks noChangeAspect="1"/>
          </p:cNvPicPr>
          <p:nvPr/>
        </p:nvPicPr>
        <p:blipFill>
          <a:blip r:embed="rId4"/>
          <a:srcRect/>
          <a:stretch>
            <a:fillRect/>
          </a:stretch>
        </p:blipFill>
        <p:spPr>
          <a:xfrm>
            <a:off x="8997696" y="1055077"/>
            <a:ext cx="3401568" cy="51023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What is NF1?</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A simple explanation teachers can remember</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405035"/>
          </a:xfrm>
          <a:prstGeom prst="rect">
            <a:avLst/>
          </a:prstGeom>
          <a:noFill/>
        </p:spPr>
        <p:txBody>
          <a:bodyPr wrap="square" lIns="109728" tIns="36576" rIns="73152" bIns="36576">
            <a:spAutoFit/>
          </a:bodyPr>
          <a:lstStyle/>
          <a:p>
            <a:pPr>
              <a:spcAft>
                <a:spcPts val="400"/>
              </a:spcAft>
              <a:defRPr sz="1460">
                <a:solidFill>
                  <a:srgbClr val="525E6E"/>
                </a:solidFill>
              </a:defRPr>
            </a:pPr>
            <a:r>
              <a:rPr lang="en-GB" b="1" noProof="0" dirty="0"/>
              <a:t>Neurofibromatosis Type 1, or NF1, is a genetic condition a person is born with.</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noProof="0" dirty="0"/>
              <a:t>It can affect the skin, nerves, bones, vision, learning and emotional wellbeing.</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b="1" noProof="0" dirty="0"/>
              <a:t>It is highly variable: one student may have very few difficulties, while another may need regular support.</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noProof="0" dirty="0"/>
              <a:t>NF1 is not caused by anything the student or family did, and it is not contagious.</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b="1" noProof="0" dirty="0"/>
              <a:t>Teachers do not need to diagnose NF1; their role is to notice barriers, respond supportively and work with the right people.</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Key message: NF1 is a lifelong condition, but the student’s school experience can be made much easier through understanding and reasonable adjustments.</a:t>
            </a:r>
          </a:p>
        </p:txBody>
      </p:sp>
      <p:sp>
        <p:nvSpPr>
          <p:cNvPr id="20" name="Freeform 5">
            <a:extLst>
              <a:ext uri="{FF2B5EF4-FFF2-40B4-BE49-F238E27FC236}">
                <a16:creationId xmlns:a16="http://schemas.microsoft.com/office/drawing/2014/main" id="{BE6FB828-A05A-7384-DC24-31C1EFC67052}"/>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0" name="Picture 9">
            <a:extLst>
              <a:ext uri="{FF2B5EF4-FFF2-40B4-BE49-F238E27FC236}">
                <a16:creationId xmlns:a16="http://schemas.microsoft.com/office/drawing/2014/main" id="{DB504FBF-358E-6DB2-85A9-7EFFA59D527C}"/>
              </a:ext>
            </a:extLst>
          </p:cNvPr>
          <p:cNvPicPr>
            <a:picLocks noChangeAspect="1"/>
          </p:cNvPicPr>
          <p:nvPr/>
        </p:nvPicPr>
        <p:blipFill>
          <a:blip r:embed="rId4"/>
          <a:srcRect t="20132" b="12863"/>
          <a:stretch>
            <a:fillRect/>
          </a:stretch>
        </p:blipFill>
        <p:spPr>
          <a:xfrm>
            <a:off x="7279686" y="1055077"/>
            <a:ext cx="4147235" cy="478926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How NF1 may affect learning</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Common classroom-related areas to be aware of</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594360" y="1417320"/>
            <a:ext cx="2057400" cy="45262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TextBox 8"/>
          <p:cNvSpPr txBox="1"/>
          <p:nvPr/>
        </p:nvSpPr>
        <p:spPr>
          <a:xfrm>
            <a:off x="841248" y="1874519"/>
            <a:ext cx="1554480" cy="640080"/>
          </a:xfrm>
          <a:prstGeom prst="rect">
            <a:avLst/>
          </a:prstGeom>
          <a:noFill/>
        </p:spPr>
        <p:txBody>
          <a:bodyPr wrap="square" lIns="73152" tIns="36576" rIns="73152" bIns="36576">
            <a:spAutoFit/>
          </a:bodyPr>
          <a:lstStyle/>
          <a:p>
            <a:pPr algn="ctr">
              <a:defRPr sz="1800" b="1">
                <a:solidFill>
                  <a:srgbClr val="183558"/>
                </a:solidFill>
              </a:defRPr>
            </a:pPr>
            <a:r>
              <a:rPr lang="en-GB" noProof="0" dirty="0"/>
              <a:t>NF1 can show up in different ways</a:t>
            </a:r>
          </a:p>
        </p:txBody>
      </p:sp>
      <p:sp>
        <p:nvSpPr>
          <p:cNvPr id="10" name="TextBox 9"/>
          <p:cNvSpPr txBox="1"/>
          <p:nvPr/>
        </p:nvSpPr>
        <p:spPr>
          <a:xfrm>
            <a:off x="896112" y="2743200"/>
            <a:ext cx="1463040" cy="822960"/>
          </a:xfrm>
          <a:prstGeom prst="rect">
            <a:avLst/>
          </a:prstGeom>
          <a:noFill/>
        </p:spPr>
        <p:txBody>
          <a:bodyPr wrap="square" lIns="73152" tIns="36576" rIns="73152" bIns="36576">
            <a:spAutoFit/>
          </a:bodyPr>
          <a:lstStyle/>
          <a:p>
            <a:pPr algn="ctr">
              <a:defRPr sz="1300" b="0">
                <a:solidFill>
                  <a:srgbClr val="525E6E"/>
                </a:solidFill>
              </a:defRPr>
            </a:pPr>
            <a:r>
              <a:rPr lang="en-GB" noProof="0" dirty="0"/>
              <a:t>These are possible areas to notice — not a checklist every student will match.</a:t>
            </a:r>
          </a:p>
        </p:txBody>
      </p:sp>
      <p:sp>
        <p:nvSpPr>
          <p:cNvPr id="11" name="TextBox 10"/>
          <p:cNvSpPr txBox="1"/>
          <p:nvPr/>
        </p:nvSpPr>
        <p:spPr>
          <a:xfrm>
            <a:off x="1005840" y="3749039"/>
            <a:ext cx="1234440" cy="548640"/>
          </a:xfrm>
          <a:prstGeom prst="rect">
            <a:avLst/>
          </a:prstGeom>
          <a:noFill/>
        </p:spPr>
        <p:txBody>
          <a:bodyPr wrap="square" lIns="73152" tIns="36576" rIns="73152" bIns="36576">
            <a:spAutoFit/>
          </a:bodyPr>
          <a:lstStyle/>
          <a:p>
            <a:pPr algn="ctr">
              <a:defRPr sz="3600" b="0">
                <a:solidFill>
                  <a:srgbClr val="183558"/>
                </a:solidFill>
              </a:defRPr>
            </a:pPr>
            <a:r>
              <a:rPr lang="en-GB" noProof="0" dirty="0"/>
              <a:t>🧠</a:t>
            </a:r>
          </a:p>
        </p:txBody>
      </p:sp>
      <p:sp>
        <p:nvSpPr>
          <p:cNvPr id="12" name="Rounded Rectangle 11"/>
          <p:cNvSpPr/>
          <p:nvPr/>
        </p:nvSpPr>
        <p:spPr>
          <a:xfrm>
            <a:off x="2971800" y="141732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TextBox 12"/>
          <p:cNvSpPr txBox="1"/>
          <p:nvPr/>
        </p:nvSpPr>
        <p:spPr>
          <a:xfrm>
            <a:off x="3136392" y="1527048"/>
            <a:ext cx="3063240" cy="228600"/>
          </a:xfrm>
          <a:prstGeom prst="rect">
            <a:avLst/>
          </a:prstGeom>
          <a:noFill/>
        </p:spPr>
        <p:txBody>
          <a:bodyPr wrap="square" lIns="73152" tIns="36576" rIns="73152" bIns="36576">
            <a:spAutoFit/>
          </a:bodyPr>
          <a:lstStyle/>
          <a:p>
            <a:pPr algn="l">
              <a:defRPr sz="1550" b="1">
                <a:solidFill>
                  <a:srgbClr val="183558"/>
                </a:solidFill>
              </a:defRPr>
            </a:pPr>
            <a:r>
              <a:rPr lang="en-GB" noProof="0" dirty="0"/>
              <a:t>Attention</a:t>
            </a:r>
          </a:p>
        </p:txBody>
      </p:sp>
      <p:sp>
        <p:nvSpPr>
          <p:cNvPr id="14" name="TextBox 13"/>
          <p:cNvSpPr txBox="1"/>
          <p:nvPr/>
        </p:nvSpPr>
        <p:spPr>
          <a:xfrm>
            <a:off x="3136392" y="1828800"/>
            <a:ext cx="3063240" cy="548640"/>
          </a:xfrm>
          <a:prstGeom prst="rect">
            <a:avLst/>
          </a:prstGeom>
          <a:noFill/>
        </p:spPr>
        <p:txBody>
          <a:bodyPr wrap="square" lIns="73152" tIns="36576" rIns="73152" bIns="36576">
            <a:spAutoFit/>
          </a:bodyPr>
          <a:lstStyle/>
          <a:p>
            <a:pPr algn="l">
              <a:defRPr sz="1150" b="0">
                <a:solidFill>
                  <a:srgbClr val="525E6E"/>
                </a:solidFill>
              </a:defRPr>
            </a:pPr>
            <a:r>
              <a:rPr lang="en-GB" noProof="0" dirty="0"/>
              <a:t>May find it difficult to stay focused, especially during long explanations or independent tasks.</a:t>
            </a:r>
          </a:p>
        </p:txBody>
      </p:sp>
      <p:sp>
        <p:nvSpPr>
          <p:cNvPr id="15" name="Rounded Rectangle 14"/>
          <p:cNvSpPr/>
          <p:nvPr/>
        </p:nvSpPr>
        <p:spPr>
          <a:xfrm>
            <a:off x="6675120" y="141732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6839712" y="1527048"/>
            <a:ext cx="3063240" cy="228600"/>
          </a:xfrm>
          <a:prstGeom prst="rect">
            <a:avLst/>
          </a:prstGeom>
          <a:noFill/>
        </p:spPr>
        <p:txBody>
          <a:bodyPr wrap="square" lIns="73152" tIns="36576" rIns="73152" bIns="36576">
            <a:spAutoFit/>
          </a:bodyPr>
          <a:lstStyle/>
          <a:p>
            <a:pPr algn="l">
              <a:defRPr sz="1550" b="1">
                <a:solidFill>
                  <a:srgbClr val="183558"/>
                </a:solidFill>
              </a:defRPr>
            </a:pPr>
            <a:r>
              <a:rPr lang="en-GB" noProof="0" dirty="0"/>
              <a:t>Processing speed</a:t>
            </a:r>
          </a:p>
        </p:txBody>
      </p:sp>
      <p:sp>
        <p:nvSpPr>
          <p:cNvPr id="17" name="TextBox 16"/>
          <p:cNvSpPr txBox="1"/>
          <p:nvPr/>
        </p:nvSpPr>
        <p:spPr>
          <a:xfrm>
            <a:off x="6839712" y="1828800"/>
            <a:ext cx="3063240" cy="548640"/>
          </a:xfrm>
          <a:prstGeom prst="rect">
            <a:avLst/>
          </a:prstGeom>
          <a:noFill/>
        </p:spPr>
        <p:txBody>
          <a:bodyPr wrap="square" lIns="73152" tIns="36576" rIns="73152" bIns="36576">
            <a:spAutoFit/>
          </a:bodyPr>
          <a:lstStyle/>
          <a:p>
            <a:pPr algn="l">
              <a:defRPr sz="1150" b="0">
                <a:solidFill>
                  <a:srgbClr val="525E6E"/>
                </a:solidFill>
              </a:defRPr>
            </a:pPr>
            <a:r>
              <a:rPr lang="en-GB" noProof="0" dirty="0"/>
              <a:t>May understand the lesson but need longer to take in instructions, answer questions or complete work.</a:t>
            </a:r>
          </a:p>
        </p:txBody>
      </p:sp>
      <p:sp>
        <p:nvSpPr>
          <p:cNvPr id="18" name="Rounded Rectangle 17"/>
          <p:cNvSpPr/>
          <p:nvPr/>
        </p:nvSpPr>
        <p:spPr>
          <a:xfrm>
            <a:off x="2971800" y="283464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 name="TextBox 18"/>
          <p:cNvSpPr txBox="1"/>
          <p:nvPr/>
        </p:nvSpPr>
        <p:spPr>
          <a:xfrm>
            <a:off x="3136392" y="2944368"/>
            <a:ext cx="3063240" cy="228600"/>
          </a:xfrm>
          <a:prstGeom prst="rect">
            <a:avLst/>
          </a:prstGeom>
          <a:noFill/>
        </p:spPr>
        <p:txBody>
          <a:bodyPr wrap="square" lIns="73152" tIns="36576" rIns="73152" bIns="36576">
            <a:spAutoFit/>
          </a:bodyPr>
          <a:lstStyle/>
          <a:p>
            <a:pPr algn="l">
              <a:defRPr sz="1550" b="1">
                <a:solidFill>
                  <a:srgbClr val="183558"/>
                </a:solidFill>
              </a:defRPr>
            </a:pPr>
            <a:r>
              <a:rPr lang="en-GB" noProof="0" dirty="0"/>
              <a:t>Executive functioning</a:t>
            </a:r>
          </a:p>
        </p:txBody>
      </p:sp>
      <p:sp>
        <p:nvSpPr>
          <p:cNvPr id="20" name="TextBox 19"/>
          <p:cNvSpPr txBox="1"/>
          <p:nvPr/>
        </p:nvSpPr>
        <p:spPr>
          <a:xfrm>
            <a:off x="3136392" y="3246120"/>
            <a:ext cx="3063240" cy="548640"/>
          </a:xfrm>
          <a:prstGeom prst="rect">
            <a:avLst/>
          </a:prstGeom>
          <a:noFill/>
        </p:spPr>
        <p:txBody>
          <a:bodyPr wrap="square" lIns="73152" tIns="36576" rIns="73152" bIns="36576">
            <a:spAutoFit/>
          </a:bodyPr>
          <a:lstStyle/>
          <a:p>
            <a:pPr algn="l">
              <a:defRPr sz="1150" b="0">
                <a:solidFill>
                  <a:srgbClr val="525E6E"/>
                </a:solidFill>
              </a:defRPr>
            </a:pPr>
            <a:r>
              <a:rPr lang="en-GB" noProof="0" dirty="0"/>
              <a:t>May struggle with planning, organisation, remembering equipment, starting tasks or managing deadlines.</a:t>
            </a:r>
          </a:p>
        </p:txBody>
      </p:sp>
      <p:sp>
        <p:nvSpPr>
          <p:cNvPr id="21" name="Rounded Rectangle 20"/>
          <p:cNvSpPr/>
          <p:nvPr/>
        </p:nvSpPr>
        <p:spPr>
          <a:xfrm>
            <a:off x="6675120" y="283464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 name="TextBox 21"/>
          <p:cNvSpPr txBox="1"/>
          <p:nvPr/>
        </p:nvSpPr>
        <p:spPr>
          <a:xfrm>
            <a:off x="6839712" y="2944368"/>
            <a:ext cx="3063240" cy="228600"/>
          </a:xfrm>
          <a:prstGeom prst="rect">
            <a:avLst/>
          </a:prstGeom>
          <a:noFill/>
        </p:spPr>
        <p:txBody>
          <a:bodyPr wrap="square" lIns="73152" tIns="36576" rIns="73152" bIns="36576">
            <a:spAutoFit/>
          </a:bodyPr>
          <a:lstStyle/>
          <a:p>
            <a:pPr algn="l">
              <a:defRPr sz="1550" b="1">
                <a:solidFill>
                  <a:srgbClr val="183558"/>
                </a:solidFill>
              </a:defRPr>
            </a:pPr>
            <a:r>
              <a:rPr lang="en-GB" noProof="0" dirty="0"/>
              <a:t>Visual-spatial skills</a:t>
            </a:r>
          </a:p>
        </p:txBody>
      </p:sp>
      <p:sp>
        <p:nvSpPr>
          <p:cNvPr id="23" name="TextBox 22"/>
          <p:cNvSpPr txBox="1"/>
          <p:nvPr/>
        </p:nvSpPr>
        <p:spPr>
          <a:xfrm>
            <a:off x="6839712" y="3246120"/>
            <a:ext cx="3063240" cy="548640"/>
          </a:xfrm>
          <a:prstGeom prst="rect">
            <a:avLst/>
          </a:prstGeom>
          <a:noFill/>
        </p:spPr>
        <p:txBody>
          <a:bodyPr wrap="square" lIns="73152" tIns="36576" rIns="73152" bIns="36576">
            <a:spAutoFit/>
          </a:bodyPr>
          <a:lstStyle/>
          <a:p>
            <a:pPr algn="l">
              <a:defRPr sz="1150" b="0">
                <a:solidFill>
                  <a:srgbClr val="525E6E"/>
                </a:solidFill>
              </a:defRPr>
            </a:pPr>
            <a:r>
              <a:rPr lang="en-GB" noProof="0" dirty="0"/>
              <a:t>May find diagrams, copying from the board, handwriting layout, maths or maps more challenging.</a:t>
            </a:r>
          </a:p>
        </p:txBody>
      </p:sp>
      <p:sp>
        <p:nvSpPr>
          <p:cNvPr id="24" name="Rounded Rectangle 23"/>
          <p:cNvSpPr/>
          <p:nvPr/>
        </p:nvSpPr>
        <p:spPr>
          <a:xfrm>
            <a:off x="2971800" y="425196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5" name="TextBox 24"/>
          <p:cNvSpPr txBox="1"/>
          <p:nvPr/>
        </p:nvSpPr>
        <p:spPr>
          <a:xfrm>
            <a:off x="3136392" y="4361688"/>
            <a:ext cx="3063240" cy="228600"/>
          </a:xfrm>
          <a:prstGeom prst="rect">
            <a:avLst/>
          </a:prstGeom>
          <a:noFill/>
        </p:spPr>
        <p:txBody>
          <a:bodyPr wrap="square" lIns="73152" tIns="36576" rIns="73152" bIns="36576">
            <a:spAutoFit/>
          </a:bodyPr>
          <a:lstStyle/>
          <a:p>
            <a:pPr algn="l">
              <a:defRPr sz="1550" b="1">
                <a:solidFill>
                  <a:srgbClr val="183558"/>
                </a:solidFill>
              </a:defRPr>
            </a:pPr>
            <a:r>
              <a:rPr lang="en-GB" noProof="0" dirty="0"/>
              <a:t>Reading, writing &amp; maths</a:t>
            </a:r>
          </a:p>
        </p:txBody>
      </p:sp>
      <p:sp>
        <p:nvSpPr>
          <p:cNvPr id="26" name="TextBox 25"/>
          <p:cNvSpPr txBox="1"/>
          <p:nvPr/>
        </p:nvSpPr>
        <p:spPr>
          <a:xfrm>
            <a:off x="3136392" y="4663440"/>
            <a:ext cx="3063240" cy="548640"/>
          </a:xfrm>
          <a:prstGeom prst="rect">
            <a:avLst/>
          </a:prstGeom>
          <a:noFill/>
        </p:spPr>
        <p:txBody>
          <a:bodyPr wrap="square" lIns="73152" tIns="36576" rIns="73152" bIns="36576">
            <a:spAutoFit/>
          </a:bodyPr>
          <a:lstStyle/>
          <a:p>
            <a:pPr algn="l">
              <a:defRPr sz="1150" b="0">
                <a:solidFill>
                  <a:srgbClr val="525E6E"/>
                </a:solidFill>
              </a:defRPr>
            </a:pPr>
            <a:r>
              <a:rPr lang="en-GB" noProof="0" dirty="0"/>
              <a:t>Some students may have specific difficulties with literacy, numeracy, spelling or written expression.</a:t>
            </a:r>
          </a:p>
        </p:txBody>
      </p:sp>
      <p:sp>
        <p:nvSpPr>
          <p:cNvPr id="27" name="Rounded Rectangle 26"/>
          <p:cNvSpPr/>
          <p:nvPr/>
        </p:nvSpPr>
        <p:spPr>
          <a:xfrm>
            <a:off x="6675120" y="425196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8" name="TextBox 27"/>
          <p:cNvSpPr txBox="1"/>
          <p:nvPr/>
        </p:nvSpPr>
        <p:spPr>
          <a:xfrm>
            <a:off x="6839712" y="4361688"/>
            <a:ext cx="3063240" cy="312393"/>
          </a:xfrm>
          <a:prstGeom prst="rect">
            <a:avLst/>
          </a:prstGeom>
          <a:noFill/>
        </p:spPr>
        <p:txBody>
          <a:bodyPr wrap="square" lIns="73152" tIns="36576" rIns="73152" bIns="36576" anchor="t">
            <a:spAutoFit/>
          </a:bodyPr>
          <a:lstStyle/>
          <a:p>
            <a:pPr>
              <a:defRPr sz="1550" b="1">
                <a:solidFill>
                  <a:srgbClr val="183558"/>
                </a:solidFill>
              </a:defRPr>
            </a:pPr>
            <a:r>
              <a:rPr lang="en-GB" noProof="0"/>
              <a:t>Fatigue</a:t>
            </a:r>
            <a:r>
              <a:rPr lang="en-GB"/>
              <a:t>,</a:t>
            </a:r>
            <a:r>
              <a:rPr lang="en-GB" noProof="0"/>
              <a:t> </a:t>
            </a:r>
            <a:r>
              <a:rPr lang="en-GB"/>
              <a:t>pain </a:t>
            </a:r>
            <a:r>
              <a:rPr lang="en-GB" noProof="0"/>
              <a:t>&amp; </a:t>
            </a:r>
            <a:r>
              <a:rPr lang="en-GB"/>
              <a:t>sleep</a:t>
            </a:r>
            <a:endParaRPr lang="en-GB" noProof="0"/>
          </a:p>
        </p:txBody>
      </p:sp>
      <p:sp>
        <p:nvSpPr>
          <p:cNvPr id="29" name="TextBox 28"/>
          <p:cNvSpPr txBox="1"/>
          <p:nvPr/>
        </p:nvSpPr>
        <p:spPr>
          <a:xfrm>
            <a:off x="6839712" y="4663440"/>
            <a:ext cx="3063240" cy="781752"/>
          </a:xfrm>
          <a:prstGeom prst="rect">
            <a:avLst/>
          </a:prstGeom>
          <a:noFill/>
        </p:spPr>
        <p:txBody>
          <a:bodyPr wrap="square" lIns="73152" tIns="36576" rIns="73152" bIns="36576" anchor="t">
            <a:spAutoFit/>
          </a:bodyPr>
          <a:lstStyle/>
          <a:p>
            <a:pPr>
              <a:defRPr sz="1150" b="0">
                <a:solidFill>
                  <a:srgbClr val="525E6E"/>
                </a:solidFill>
              </a:defRPr>
            </a:pPr>
            <a:r>
              <a:rPr lang="en-GB" dirty="0">
                <a:ea typeface="+mn-lt"/>
                <a:cs typeface="+mn-lt"/>
              </a:rPr>
              <a:t>Some children with NF1 experience fatigue</a:t>
            </a:r>
            <a:r>
              <a:rPr lang="en-GB" noProof="0" dirty="0">
                <a:ea typeface="+mn-lt"/>
                <a:cs typeface="+mn-lt"/>
              </a:rPr>
              <a:t>, headaches, </a:t>
            </a:r>
            <a:r>
              <a:rPr lang="en-GB" dirty="0">
                <a:ea typeface="+mn-lt"/>
                <a:cs typeface="+mn-lt"/>
              </a:rPr>
              <a:t>pain </a:t>
            </a:r>
            <a:r>
              <a:rPr lang="en-GB" noProof="0" dirty="0">
                <a:ea typeface="+mn-lt"/>
                <a:cs typeface="+mn-lt"/>
              </a:rPr>
              <a:t>or </a:t>
            </a:r>
            <a:r>
              <a:rPr lang="en-GB" dirty="0">
                <a:ea typeface="+mn-lt"/>
                <a:cs typeface="+mn-lt"/>
              </a:rPr>
              <a:t>sleep difficulties, which may </a:t>
            </a:r>
            <a:r>
              <a:rPr lang="en-GB" noProof="0" dirty="0">
                <a:ea typeface="+mn-lt"/>
                <a:cs typeface="+mn-lt"/>
              </a:rPr>
              <a:t>affect concentration</a:t>
            </a:r>
            <a:r>
              <a:rPr lang="en-GB" dirty="0">
                <a:ea typeface="+mn-lt"/>
                <a:cs typeface="+mn-lt"/>
              </a:rPr>
              <a:t>, behaviour</a:t>
            </a:r>
            <a:r>
              <a:rPr lang="en-GB" noProof="0" dirty="0">
                <a:ea typeface="+mn-lt"/>
                <a:cs typeface="+mn-lt"/>
              </a:rPr>
              <a:t> and </a:t>
            </a:r>
            <a:r>
              <a:rPr lang="en-GB" dirty="0">
                <a:ea typeface="+mn-lt"/>
                <a:cs typeface="+mn-lt"/>
              </a:rPr>
              <a:t>learning </a:t>
            </a:r>
            <a:r>
              <a:rPr lang="en-GB">
                <a:ea typeface="+mn-lt"/>
                <a:cs typeface="+mn-lt"/>
              </a:rPr>
              <a:t>during the school day.</a:t>
            </a:r>
            <a:endParaRPr lang="en-US"/>
          </a:p>
        </p:txBody>
      </p:sp>
      <p:sp>
        <p:nvSpPr>
          <p:cNvPr id="31" name="Freeform 5">
            <a:extLst>
              <a:ext uri="{FF2B5EF4-FFF2-40B4-BE49-F238E27FC236}">
                <a16:creationId xmlns:a16="http://schemas.microsoft.com/office/drawing/2014/main" id="{EB50C4B1-1161-E235-27DC-976FB93000D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4" name="Rounded Rectangle 23">
            <a:extLst>
              <a:ext uri="{FF2B5EF4-FFF2-40B4-BE49-F238E27FC236}">
                <a16:creationId xmlns:a16="http://schemas.microsoft.com/office/drawing/2014/main" id="{FC17FE1C-C5E1-7C85-A9B6-5EAAE44D2E7E}"/>
              </a:ext>
            </a:extLst>
          </p:cNvPr>
          <p:cNvSpPr/>
          <p:nvPr/>
        </p:nvSpPr>
        <p:spPr>
          <a:xfrm>
            <a:off x="2971800" y="5504688"/>
            <a:ext cx="3429000" cy="125577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6" name="TextBox 12">
            <a:extLst>
              <a:ext uri="{FF2B5EF4-FFF2-40B4-BE49-F238E27FC236}">
                <a16:creationId xmlns:a16="http://schemas.microsoft.com/office/drawing/2014/main" id="{BE9A9DF8-229B-6F30-AC78-5C65B1AB3C7E}"/>
              </a:ext>
            </a:extLst>
          </p:cNvPr>
          <p:cNvSpPr txBox="1"/>
          <p:nvPr/>
        </p:nvSpPr>
        <p:spPr>
          <a:xfrm>
            <a:off x="3136392" y="5504688"/>
            <a:ext cx="3063240" cy="312393"/>
          </a:xfrm>
          <a:prstGeom prst="rect">
            <a:avLst/>
          </a:prstGeom>
          <a:noFill/>
        </p:spPr>
        <p:txBody>
          <a:bodyPr wrap="square" lIns="73152" tIns="36576" rIns="73152" bIns="36576">
            <a:spAutoFit/>
          </a:bodyPr>
          <a:lstStyle/>
          <a:p>
            <a:pPr algn="l">
              <a:defRPr sz="1550" b="1">
                <a:solidFill>
                  <a:srgbClr val="183558"/>
                </a:solidFill>
              </a:defRPr>
            </a:pPr>
            <a:r>
              <a:rPr lang="en-GB" noProof="0" dirty="0"/>
              <a:t>Teacher Reflection</a:t>
            </a:r>
          </a:p>
        </p:txBody>
      </p:sp>
      <p:sp>
        <p:nvSpPr>
          <p:cNvPr id="38" name="TextBox 25">
            <a:extLst>
              <a:ext uri="{FF2B5EF4-FFF2-40B4-BE49-F238E27FC236}">
                <a16:creationId xmlns:a16="http://schemas.microsoft.com/office/drawing/2014/main" id="{1C68DCB0-8010-937E-6969-C36F07CF0773}"/>
              </a:ext>
            </a:extLst>
          </p:cNvPr>
          <p:cNvSpPr txBox="1"/>
          <p:nvPr/>
        </p:nvSpPr>
        <p:spPr>
          <a:xfrm>
            <a:off x="3133344" y="5817081"/>
            <a:ext cx="3060192" cy="1135696"/>
          </a:xfrm>
          <a:prstGeom prst="rect">
            <a:avLst/>
          </a:prstGeom>
          <a:noFill/>
        </p:spPr>
        <p:txBody>
          <a:bodyPr wrap="square" lIns="73152" tIns="36576" rIns="73152" bIns="36576">
            <a:spAutoFit/>
          </a:bodyPr>
          <a:lstStyle/>
          <a:p>
            <a:r>
              <a:rPr lang="en-GB" sz="1150" noProof="0" dirty="0">
                <a:solidFill>
                  <a:srgbClr val="525E6E"/>
                </a:solidFill>
              </a:rPr>
              <a:t>Rather than asking:</a:t>
            </a:r>
            <a:br>
              <a:rPr lang="en-GB" sz="1150" noProof="0" dirty="0">
                <a:solidFill>
                  <a:srgbClr val="525E6E"/>
                </a:solidFill>
              </a:rPr>
            </a:br>
            <a:r>
              <a:rPr lang="en-GB" sz="1150" i="1" noProof="0" dirty="0">
                <a:solidFill>
                  <a:srgbClr val="525E6E"/>
                </a:solidFill>
              </a:rPr>
              <a:t>"How can this student catch up?"</a:t>
            </a:r>
            <a:endParaRPr lang="en-GB" sz="1150" noProof="0" dirty="0">
              <a:solidFill>
                <a:srgbClr val="525E6E"/>
              </a:solidFill>
            </a:endParaRPr>
          </a:p>
          <a:p>
            <a:r>
              <a:rPr lang="en-GB" sz="1150" noProof="0" dirty="0">
                <a:solidFill>
                  <a:srgbClr val="525E6E"/>
                </a:solidFill>
              </a:rPr>
              <a:t>Consider asking:</a:t>
            </a:r>
            <a:br>
              <a:rPr lang="en-GB" sz="1150" noProof="0" dirty="0">
                <a:solidFill>
                  <a:srgbClr val="525E6E"/>
                </a:solidFill>
              </a:rPr>
            </a:br>
            <a:r>
              <a:rPr lang="en-GB" sz="1150" b="1" noProof="0" dirty="0">
                <a:solidFill>
                  <a:srgbClr val="525E6E"/>
                </a:solidFill>
              </a:rPr>
              <a:t>"What adjustments will help this student learn successfully?"</a:t>
            </a:r>
            <a:endParaRPr lang="en-GB" sz="1150" noProof="0" dirty="0">
              <a:solidFill>
                <a:srgbClr val="525E6E"/>
              </a:solidFill>
            </a:endParaRPr>
          </a:p>
          <a:p>
            <a:pPr algn="l">
              <a:defRPr sz="1150" b="0">
                <a:solidFill>
                  <a:srgbClr val="525E6E"/>
                </a:solidFill>
              </a:defRPr>
            </a:pPr>
            <a:endParaRPr lang="en-GB" noProof="0" dirty="0"/>
          </a:p>
        </p:txBody>
      </p:sp>
      <p:sp>
        <p:nvSpPr>
          <p:cNvPr id="30" name="Rounded Rectangle 23">
            <a:extLst>
              <a:ext uri="{FF2B5EF4-FFF2-40B4-BE49-F238E27FC236}">
                <a16:creationId xmlns:a16="http://schemas.microsoft.com/office/drawing/2014/main" id="{5AA8BD86-FCC9-B361-F16A-7F6A8DF20993}"/>
              </a:ext>
            </a:extLst>
          </p:cNvPr>
          <p:cNvSpPr/>
          <p:nvPr/>
        </p:nvSpPr>
        <p:spPr>
          <a:xfrm>
            <a:off x="6658429" y="5504688"/>
            <a:ext cx="3429000" cy="125577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 name="TextBox 12">
            <a:extLst>
              <a:ext uri="{FF2B5EF4-FFF2-40B4-BE49-F238E27FC236}">
                <a16:creationId xmlns:a16="http://schemas.microsoft.com/office/drawing/2014/main" id="{72ABCF19-706C-276B-EC60-977172A32D8C}"/>
              </a:ext>
            </a:extLst>
          </p:cNvPr>
          <p:cNvSpPr txBox="1"/>
          <p:nvPr/>
        </p:nvSpPr>
        <p:spPr>
          <a:xfrm>
            <a:off x="6837534" y="5504687"/>
            <a:ext cx="3063240" cy="312393"/>
          </a:xfrm>
          <a:prstGeom prst="rect">
            <a:avLst/>
          </a:prstGeom>
          <a:noFill/>
        </p:spPr>
        <p:txBody>
          <a:bodyPr wrap="square" lIns="73152" tIns="36576" rIns="73152" bIns="36576" anchor="t">
            <a:spAutoFit/>
          </a:bodyPr>
          <a:lstStyle/>
          <a:p>
            <a:pPr>
              <a:defRPr sz="1550" b="1">
                <a:solidFill>
                  <a:srgbClr val="183558"/>
                </a:solidFill>
              </a:defRPr>
            </a:pPr>
            <a:r>
              <a:rPr lang="en-GB"/>
              <a:t>Key</a:t>
            </a:r>
            <a:r>
              <a:rPr lang="en-GB" dirty="0"/>
              <a:t> Message</a:t>
            </a:r>
            <a:endParaRPr lang="en-GB" noProof="0" dirty="0"/>
          </a:p>
        </p:txBody>
      </p:sp>
      <p:sp>
        <p:nvSpPr>
          <p:cNvPr id="33" name="TextBox 25">
            <a:extLst>
              <a:ext uri="{FF2B5EF4-FFF2-40B4-BE49-F238E27FC236}">
                <a16:creationId xmlns:a16="http://schemas.microsoft.com/office/drawing/2014/main" id="{6D87C142-857B-52F9-2BD0-D4A536F527CA}"/>
              </a:ext>
            </a:extLst>
          </p:cNvPr>
          <p:cNvSpPr txBox="1"/>
          <p:nvPr/>
        </p:nvSpPr>
        <p:spPr>
          <a:xfrm>
            <a:off x="6834486" y="5817080"/>
            <a:ext cx="3060192" cy="1312667"/>
          </a:xfrm>
          <a:prstGeom prst="rect">
            <a:avLst/>
          </a:prstGeom>
          <a:noFill/>
        </p:spPr>
        <p:txBody>
          <a:bodyPr wrap="square" lIns="73152" tIns="36576" rIns="73152" bIns="36576" anchor="t">
            <a:spAutoFit/>
          </a:bodyPr>
          <a:lstStyle/>
          <a:p>
            <a:r>
              <a:rPr lang="en-GB" sz="1150">
                <a:solidFill>
                  <a:srgbClr val="525E6E"/>
                </a:solidFill>
                <a:ea typeface="+mn-lt"/>
                <a:cs typeface="+mn-lt"/>
              </a:rPr>
              <a:t>A student with NF1 may not be behind simply because they have missed school. Many children with NF1 learn differently and benefit from teaching strategies and support that meet their individual learning needs.</a:t>
            </a:r>
            <a:endParaRPr lang="de-DE"/>
          </a:p>
          <a:p>
            <a:endParaRPr lang="en-GB" sz="1150" noProof="0" dirty="0">
              <a:solidFill>
                <a:srgbClr val="525E6E"/>
              </a:solidFill>
              <a:ea typeface="Calibri"/>
              <a:cs typeface="Calibri"/>
            </a:endParaRPr>
          </a:p>
          <a:p>
            <a:pPr algn="l">
              <a:defRPr sz="1150" b="0">
                <a:solidFill>
                  <a:srgbClr val="525E6E"/>
                </a:solidFill>
              </a:defRPr>
            </a:pPr>
            <a:endParaRPr lang="en-GB" noProof="0" dirty="0"/>
          </a:p>
        </p:txBody>
      </p:sp>
      <p:pic>
        <p:nvPicPr>
          <p:cNvPr id="37" name="Picture 36">
            <a:extLst>
              <a:ext uri="{FF2B5EF4-FFF2-40B4-BE49-F238E27FC236}">
                <a16:creationId xmlns:a16="http://schemas.microsoft.com/office/drawing/2014/main" id="{59606B8C-6B36-AE5C-1977-D113442A34FE}"/>
              </a:ext>
            </a:extLst>
          </p:cNvPr>
          <p:cNvPicPr>
            <a:picLocks noChangeAspect="1"/>
          </p:cNvPicPr>
          <p:nvPr/>
        </p:nvPicPr>
        <p:blipFill>
          <a:blip r:embed="rId4"/>
          <a:srcRect t="22433" b="12642"/>
          <a:stretch>
            <a:fillRect/>
          </a:stretch>
        </p:blipFill>
        <p:spPr>
          <a:xfrm>
            <a:off x="9767965" y="1568469"/>
            <a:ext cx="3165574" cy="44525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noProof="0" dirty="0" err="1"/>
              <a:t>yuuiky</a:t>
            </a: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What teachers might notice</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Possible signs in everyday school life</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522503"/>
          </a:xfrm>
          <a:prstGeom prst="rect">
            <a:avLst/>
          </a:prstGeom>
          <a:noFill/>
        </p:spPr>
        <p:txBody>
          <a:bodyPr wrap="square" lIns="109728" tIns="36576" rIns="73152" bIns="36576" anchor="t">
            <a:spAutoFit/>
          </a:bodyPr>
          <a:lstStyle/>
          <a:p>
            <a:pPr>
              <a:spcAft>
                <a:spcPts val="400"/>
              </a:spcAft>
              <a:defRPr sz="1460">
                <a:solidFill>
                  <a:srgbClr val="525E6E"/>
                </a:solidFill>
              </a:defRPr>
            </a:pPr>
            <a:r>
              <a:rPr lang="en-GB" b="1" i="1" noProof="0" dirty="0"/>
              <a:t>The student understands verbally but produces less written work than expected.</a:t>
            </a:r>
          </a:p>
          <a:p>
            <a:pPr>
              <a:spcAft>
                <a:spcPts val="400"/>
              </a:spcAft>
              <a:defRPr sz="1460">
                <a:solidFill>
                  <a:srgbClr val="525E6E"/>
                </a:solidFill>
              </a:defRPr>
            </a:pPr>
            <a:r>
              <a:rPr lang="en-GB" noProof="0" dirty="0"/>
              <a:t>They may need instructions repeated or written down before they can begin.</a:t>
            </a:r>
          </a:p>
          <a:p>
            <a:pPr>
              <a:spcAft>
                <a:spcPts val="400"/>
              </a:spcAft>
              <a:defRPr sz="1460">
                <a:solidFill>
                  <a:srgbClr val="525E6E"/>
                </a:solidFill>
              </a:defRPr>
            </a:pPr>
            <a:r>
              <a:rPr lang="en-GB" b="1" i="1" noProof="0" dirty="0"/>
              <a:t>They may appear tired, overwhelmed, quiet, anxious or withdrawn on some days.</a:t>
            </a:r>
          </a:p>
          <a:p>
            <a:pPr>
              <a:spcAft>
                <a:spcPts val="400"/>
              </a:spcAft>
              <a:defRPr sz="1460">
                <a:solidFill>
                  <a:srgbClr val="525E6E"/>
                </a:solidFill>
              </a:defRPr>
            </a:pPr>
            <a:r>
              <a:rPr lang="en-GB" noProof="0" dirty="0"/>
              <a:t>They may miss lessons due to medical appointments and then find it hard to catch up.</a:t>
            </a:r>
          </a:p>
          <a:p>
            <a:pPr>
              <a:spcAft>
                <a:spcPts val="400"/>
              </a:spcAft>
              <a:defRPr sz="1460">
                <a:solidFill>
                  <a:srgbClr val="525E6E"/>
                </a:solidFill>
              </a:defRPr>
            </a:pPr>
            <a:r>
              <a:rPr lang="en-GB" b="1" i="1" noProof="0" dirty="0"/>
              <a:t>They may avoid PE, group work, changing rooms or presentations because of pain, confidence or visible differences.</a:t>
            </a:r>
          </a:p>
          <a:p>
            <a:pPr>
              <a:spcAft>
                <a:spcPts val="400"/>
              </a:spcAft>
              <a:defRPr sz="1460">
                <a:solidFill>
                  <a:srgbClr val="525E6E"/>
                </a:solidFill>
              </a:defRPr>
            </a:pPr>
            <a:r>
              <a:rPr lang="en-GB" noProof="0" dirty="0"/>
              <a:t>They may be socially vulnerable, misread peer cues, or be targeted by teasing or bullying.</a:t>
            </a:r>
          </a:p>
          <a:p>
            <a:pPr>
              <a:spcAft>
                <a:spcPts val="400"/>
              </a:spcAft>
              <a:defRPr sz="1460">
                <a:solidFill>
                  <a:srgbClr val="525E6E"/>
                </a:solidFill>
              </a:defRPr>
            </a:pPr>
            <a:r>
              <a:rPr lang="en-GB" sz="1450" b="1" i="1" dirty="0">
                <a:ea typeface="+mn-lt"/>
                <a:cs typeface="+mn-lt"/>
              </a:rPr>
              <a:t>Some pupils may have delayed speech, language or communication skills, making it more difficult to express ideas, follow complex instructions or participate confidently in discussions.</a:t>
            </a:r>
            <a:endParaRPr lang="en-GB" b="1" i="1" dirty="0">
              <a:ea typeface="+mn-lt"/>
              <a:cs typeface="+mn-lt"/>
            </a:endParaRP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Avoid assuming behaviour is deliberate. Ask: “What support would help this student access the same learning?”</a:t>
            </a:r>
          </a:p>
        </p:txBody>
      </p:sp>
      <p:sp>
        <p:nvSpPr>
          <p:cNvPr id="18" name="Freeform 5">
            <a:extLst>
              <a:ext uri="{FF2B5EF4-FFF2-40B4-BE49-F238E27FC236}">
                <a16:creationId xmlns:a16="http://schemas.microsoft.com/office/drawing/2014/main" id="{9F4A2C9C-F961-B369-1590-0C2A51A01194}"/>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0" name="Picture 9">
            <a:extLst>
              <a:ext uri="{FF2B5EF4-FFF2-40B4-BE49-F238E27FC236}">
                <a16:creationId xmlns:a16="http://schemas.microsoft.com/office/drawing/2014/main" id="{F1897C28-BB95-9155-4985-721CB9D1D95A}"/>
              </a:ext>
            </a:extLst>
          </p:cNvPr>
          <p:cNvPicPr>
            <a:picLocks noChangeAspect="1"/>
          </p:cNvPicPr>
          <p:nvPr/>
        </p:nvPicPr>
        <p:blipFill>
          <a:blip r:embed="rId4"/>
          <a:srcRect/>
          <a:stretch>
            <a:fillRect/>
          </a:stretch>
        </p:blipFill>
        <p:spPr>
          <a:xfrm>
            <a:off x="8138160" y="656971"/>
            <a:ext cx="2324298" cy="49117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Social and emotional impact</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Why emotional safety matters as much as academic support</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156448" y="2971800"/>
            <a:ext cx="2148840" cy="1188720"/>
          </a:xfrm>
          <a:prstGeom prst="rect">
            <a:avLst/>
          </a:prstGeom>
          <a:noFill/>
        </p:spPr>
        <p:txBody>
          <a:bodyPr wrap="square" lIns="73152" tIns="36576" rIns="73152" bIns="36576">
            <a:spAutoFit/>
          </a:bodyPr>
          <a:lstStyle/>
          <a:p>
            <a:pPr algn="ctr">
              <a:defRPr sz="1400" b="0">
                <a:solidFill>
                  <a:srgbClr val="525E6E"/>
                </a:solidFill>
              </a:defRPr>
            </a:pPr>
            <a:r>
              <a:rPr lang="en-GB" noProof="0" dirty="0"/>
              <a:t>Visual idea:</a:t>
            </a:r>
            <a:br>
              <a:rPr lang="en-GB" noProof="0" dirty="0"/>
            </a:br>
            <a:r>
              <a:rPr lang="en-GB" noProof="0" dirty="0"/>
              <a:t>Use a calm classroom, teacher, student or simple icon illustration here.</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077766"/>
          </a:xfrm>
          <a:prstGeom prst="rect">
            <a:avLst/>
          </a:prstGeom>
          <a:noFill/>
        </p:spPr>
        <p:txBody>
          <a:bodyPr wrap="square" lIns="109728" tIns="36576" rIns="73152" bIns="36576">
            <a:spAutoFit/>
          </a:bodyPr>
          <a:lstStyle/>
          <a:p>
            <a:pPr>
              <a:spcAft>
                <a:spcPts val="400"/>
              </a:spcAft>
              <a:defRPr sz="1460">
                <a:solidFill>
                  <a:srgbClr val="525E6E"/>
                </a:solidFill>
              </a:defRPr>
            </a:pPr>
            <a:endParaRPr lang="en-GB" noProof="0" dirty="0"/>
          </a:p>
          <a:p>
            <a:pPr>
              <a:spcAft>
                <a:spcPts val="400"/>
              </a:spcAft>
              <a:defRPr sz="1460">
                <a:solidFill>
                  <a:srgbClr val="525E6E"/>
                </a:solidFill>
              </a:defRPr>
            </a:pPr>
            <a:r>
              <a:rPr lang="en-GB" noProof="0" dirty="0"/>
              <a:t>Students may feel different because of café-au-lait marks, visible lumps, scarring, height, pain, or needing extra support.</a:t>
            </a:r>
          </a:p>
          <a:p>
            <a:pPr>
              <a:spcAft>
                <a:spcPts val="400"/>
              </a:spcAft>
              <a:defRPr sz="1460">
                <a:solidFill>
                  <a:srgbClr val="525E6E"/>
                </a:solidFill>
              </a:defRPr>
            </a:pPr>
            <a:r>
              <a:rPr lang="en-GB" b="1" i="1" noProof="0" dirty="0"/>
              <a:t>They may worry about classmates asking personal questions or making comments</a:t>
            </a:r>
            <a:r>
              <a:rPr lang="en-GB" i="1" noProof="0" dirty="0"/>
              <a:t>.</a:t>
            </a:r>
          </a:p>
          <a:p>
            <a:pPr>
              <a:spcAft>
                <a:spcPts val="400"/>
              </a:spcAft>
              <a:defRPr sz="1460">
                <a:solidFill>
                  <a:srgbClr val="525E6E"/>
                </a:solidFill>
              </a:defRPr>
            </a:pPr>
            <a:r>
              <a:rPr lang="en-GB" noProof="0" dirty="0"/>
              <a:t>Missing lessons for appointments can make students feel behind, isolated or embarrassed.</a:t>
            </a:r>
          </a:p>
          <a:p>
            <a:pPr>
              <a:spcAft>
                <a:spcPts val="400"/>
              </a:spcAft>
              <a:defRPr sz="1460">
                <a:solidFill>
                  <a:srgbClr val="525E6E"/>
                </a:solidFill>
              </a:defRPr>
            </a:pPr>
            <a:r>
              <a:rPr lang="en-GB" b="1" i="1" noProof="0" dirty="0"/>
              <a:t>Repeated difficulties with learning can affect confidence, motivation and self-esteem.</a:t>
            </a:r>
          </a:p>
          <a:p>
            <a:pPr>
              <a:spcAft>
                <a:spcPts val="400"/>
              </a:spcAft>
              <a:defRPr sz="1460">
                <a:solidFill>
                  <a:srgbClr val="525E6E"/>
                </a:solidFill>
              </a:defRPr>
            </a:pPr>
            <a:r>
              <a:rPr lang="en-GB" noProof="0" dirty="0"/>
              <a:t>Some students may hide their needs because they do not want to stand out.</a:t>
            </a:r>
          </a:p>
          <a:p>
            <a:pPr>
              <a:spcAft>
                <a:spcPts val="400"/>
              </a:spcAft>
              <a:defRPr sz="1460">
                <a:solidFill>
                  <a:srgbClr val="525E6E"/>
                </a:solidFill>
              </a:defRPr>
            </a:pPr>
            <a:r>
              <a:rPr lang="en-GB" b="1" i="1" noProof="0" dirty="0"/>
              <a:t>A calm, kind teacher response can reduce shame and help the student feel safe asking for help</a:t>
            </a:r>
            <a:r>
              <a:rPr lang="en-GB" b="1" noProof="0" dirty="0"/>
              <a:t>.</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Inclusion is not only about access to work; it is also about feeling respected, believed and understood.</a:t>
            </a:r>
          </a:p>
        </p:txBody>
      </p:sp>
      <p:sp>
        <p:nvSpPr>
          <p:cNvPr id="18" name="Freeform 5">
            <a:extLst>
              <a:ext uri="{FF2B5EF4-FFF2-40B4-BE49-F238E27FC236}">
                <a16:creationId xmlns:a16="http://schemas.microsoft.com/office/drawing/2014/main" id="{B49FCE02-97A8-78F7-8785-481B4580CE11}"/>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7A55BED1-4CA9-05FD-EF0A-11E9D87FA6E8}"/>
              </a:ext>
            </a:extLst>
          </p:cNvPr>
          <p:cNvPicPr>
            <a:picLocks noChangeAspect="1"/>
          </p:cNvPicPr>
          <p:nvPr/>
        </p:nvPicPr>
        <p:blipFill>
          <a:blip r:embed="rId4"/>
          <a:srcRect/>
          <a:stretch>
            <a:fillRect/>
          </a:stretch>
        </p:blipFill>
        <p:spPr>
          <a:xfrm rot="5400000">
            <a:off x="6533129" y="1526789"/>
            <a:ext cx="4577521" cy="343314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C0769-A8CB-1FC0-9C24-8F639936652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A9C6D39-F566-4FDE-6767-3DBCD932B013}"/>
              </a:ext>
            </a:extLst>
          </p:cNvPr>
          <p:cNvSpPr/>
          <p:nvPr/>
        </p:nvSpPr>
        <p:spPr>
          <a:xfrm>
            <a:off x="10481807"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35C88D54-F2A7-A15D-EA2C-A13E8B12B417}"/>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934ADA30-285B-4F78-6EA6-56B8BB3A0529}"/>
              </a:ext>
            </a:extLst>
          </p:cNvPr>
          <p:cNvSpPr txBox="1"/>
          <p:nvPr/>
        </p:nvSpPr>
        <p:spPr>
          <a:xfrm>
            <a:off x="502920" y="256032"/>
            <a:ext cx="7157087" cy="523220"/>
          </a:xfrm>
          <a:prstGeom prst="rect">
            <a:avLst/>
          </a:prstGeom>
          <a:noFill/>
        </p:spPr>
        <p:txBody>
          <a:bodyPr wrap="none">
            <a:spAutoFit/>
          </a:bodyPr>
          <a:lstStyle/>
          <a:p>
            <a:pPr>
              <a:defRPr sz="2800" b="1">
                <a:solidFill>
                  <a:srgbClr val="183558"/>
                </a:solidFill>
              </a:defRPr>
            </a:pPr>
            <a:r>
              <a:rPr lang="en-GB" sz="2800" b="1" noProof="0" dirty="0"/>
              <a:t>Recognising when additional support may help</a:t>
            </a:r>
            <a:endParaRPr lang="en-GB" noProof="0" dirty="0"/>
          </a:p>
        </p:txBody>
      </p:sp>
      <p:sp>
        <p:nvSpPr>
          <p:cNvPr id="6" name="TextBox 5">
            <a:extLst>
              <a:ext uri="{FF2B5EF4-FFF2-40B4-BE49-F238E27FC236}">
                <a16:creationId xmlns:a16="http://schemas.microsoft.com/office/drawing/2014/main" id="{6700727D-25A3-12BD-2D33-28A6DFC60799}"/>
              </a:ext>
            </a:extLst>
          </p:cNvPr>
          <p:cNvSpPr txBox="1"/>
          <p:nvPr/>
        </p:nvSpPr>
        <p:spPr>
          <a:xfrm>
            <a:off x="530352" y="804672"/>
            <a:ext cx="3070071" cy="300082"/>
          </a:xfrm>
          <a:prstGeom prst="rect">
            <a:avLst/>
          </a:prstGeom>
          <a:noFill/>
        </p:spPr>
        <p:txBody>
          <a:bodyPr wrap="none">
            <a:spAutoFit/>
          </a:bodyPr>
          <a:lstStyle/>
          <a:p>
            <a:pPr>
              <a:defRPr sz="1350">
                <a:solidFill>
                  <a:srgbClr val="525E6E"/>
                </a:solidFill>
              </a:defRPr>
            </a:pPr>
            <a:r>
              <a:rPr lang="en-GB" sz="1350" noProof="0" dirty="0"/>
              <a:t>When additional support may be needed</a:t>
            </a:r>
            <a:endParaRPr lang="en-GB" noProof="0" dirty="0"/>
          </a:p>
        </p:txBody>
      </p:sp>
      <p:sp>
        <p:nvSpPr>
          <p:cNvPr id="7" name="Rounded Rectangle 6">
            <a:extLst>
              <a:ext uri="{FF2B5EF4-FFF2-40B4-BE49-F238E27FC236}">
                <a16:creationId xmlns:a16="http://schemas.microsoft.com/office/drawing/2014/main" id="{AA4C03FA-E8CF-7B7B-F054-249B51BD253F}"/>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515D2EFC-9097-22A9-A4DC-EE9561BC4977}"/>
              </a:ext>
            </a:extLst>
          </p:cNvPr>
          <p:cNvSpPr/>
          <p:nvPr/>
        </p:nvSpPr>
        <p:spPr>
          <a:xfrm>
            <a:off x="7321164" y="1432515"/>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9B58A025-DCAE-B3E2-91D4-678B5B69AB11}"/>
              </a:ext>
            </a:extLst>
          </p:cNvPr>
          <p:cNvSpPr txBox="1"/>
          <p:nvPr/>
        </p:nvSpPr>
        <p:spPr>
          <a:xfrm>
            <a:off x="8156448" y="2971800"/>
            <a:ext cx="2148840" cy="504754"/>
          </a:xfrm>
          <a:prstGeom prst="rect">
            <a:avLst/>
          </a:prstGeom>
          <a:noFill/>
        </p:spPr>
        <p:txBody>
          <a:bodyPr wrap="square" lIns="73152" tIns="36576" rIns="73152" bIns="36576">
            <a:spAutoFit/>
          </a:bodyPr>
          <a:lstStyle/>
          <a:p>
            <a:pPr algn="ctr">
              <a:defRPr sz="1400" b="0">
                <a:solidFill>
                  <a:srgbClr val="525E6E"/>
                </a:solidFill>
              </a:defRPr>
            </a:pPr>
            <a:r>
              <a:rPr lang="en-GB" noProof="0" dirty="0"/>
              <a:t>Visual idea:</a:t>
            </a:r>
            <a:br>
              <a:rPr lang="en-GB" noProof="0" dirty="0"/>
            </a:br>
            <a:r>
              <a:rPr lang="en-GB" sz="1400" noProof="0" dirty="0"/>
              <a:t>A</a:t>
            </a:r>
            <a:endParaRPr lang="en-GB" noProof="0" dirty="0"/>
          </a:p>
        </p:txBody>
      </p:sp>
      <p:sp>
        <p:nvSpPr>
          <p:cNvPr id="13" name="Rounded Rectangle 12">
            <a:extLst>
              <a:ext uri="{FF2B5EF4-FFF2-40B4-BE49-F238E27FC236}">
                <a16:creationId xmlns:a16="http://schemas.microsoft.com/office/drawing/2014/main" id="{6FE25E02-FC9D-FA54-6651-34CFBE07086D}"/>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5D963872-9852-36A7-FFEC-4EECCBF7A79B}"/>
              </a:ext>
            </a:extLst>
          </p:cNvPr>
          <p:cNvSpPr txBox="1"/>
          <p:nvPr/>
        </p:nvSpPr>
        <p:spPr>
          <a:xfrm>
            <a:off x="868680" y="1572768"/>
            <a:ext cx="6172200" cy="3944157"/>
          </a:xfrm>
          <a:prstGeom prst="rect">
            <a:avLst/>
          </a:prstGeom>
          <a:noFill/>
        </p:spPr>
        <p:txBody>
          <a:bodyPr wrap="square" lIns="109728" tIns="36576" rIns="73152" bIns="36576" anchor="t">
            <a:spAutoFit/>
          </a:bodyPr>
          <a:lstStyle/>
          <a:p>
            <a:r>
              <a:rPr lang="en-GB" sz="1460" b="1" noProof="0" dirty="0">
                <a:solidFill>
                  <a:srgbClr val="525E6E"/>
                </a:solidFill>
              </a:rPr>
              <a:t>If a student with NF1 experiences any of the following, it may be helpful to discuss your observations with the school's SENCO:</a:t>
            </a:r>
          </a:p>
          <a:p>
            <a:endParaRPr lang="en-GB" sz="1460" b="1" noProof="0" dirty="0">
              <a:solidFill>
                <a:srgbClr val="525E6E"/>
              </a:solidFill>
            </a:endParaRPr>
          </a:p>
          <a:p>
            <a:pPr marL="285750" indent="-285750">
              <a:buFont typeface="Arial" panose="020B0604020202020204" pitchFamily="34" charset="0"/>
              <a:buChar char="•"/>
            </a:pPr>
            <a:r>
              <a:rPr lang="en-GB" sz="1460" noProof="0" dirty="0">
                <a:solidFill>
                  <a:srgbClr val="525E6E"/>
                </a:solidFill>
              </a:rPr>
              <a:t>Persistent learning difficulties</a:t>
            </a:r>
          </a:p>
          <a:p>
            <a:pPr marL="285750" indent="-285750">
              <a:buFont typeface="Arial" panose="020B0604020202020204" pitchFamily="34" charset="0"/>
              <a:buChar char="•"/>
            </a:pPr>
            <a:r>
              <a:rPr lang="en-GB" sz="1460" b="1" i="1" noProof="0" dirty="0">
                <a:solidFill>
                  <a:srgbClr val="525E6E"/>
                </a:solidFill>
              </a:rPr>
              <a:t>Significant attention or executive functioning challenges</a:t>
            </a:r>
          </a:p>
          <a:p>
            <a:pPr marL="285750" indent="-285750">
              <a:buFont typeface="Arial" panose="020B0604020202020204" pitchFamily="34" charset="0"/>
              <a:buChar char="•"/>
            </a:pPr>
            <a:r>
              <a:rPr lang="en-GB" sz="1460" noProof="0" dirty="0">
                <a:solidFill>
                  <a:srgbClr val="525E6E"/>
                </a:solidFill>
              </a:rPr>
              <a:t>Difficulties accessing the curriculum</a:t>
            </a:r>
          </a:p>
          <a:p>
            <a:pPr marL="285750" indent="-285750">
              <a:buFont typeface="Arial" panose="020B0604020202020204" pitchFamily="34" charset="0"/>
              <a:buChar char="•"/>
            </a:pPr>
            <a:r>
              <a:rPr lang="en-GB" sz="1460" b="1" i="1" noProof="0" dirty="0">
                <a:solidFill>
                  <a:srgbClr val="525E6E"/>
                </a:solidFill>
              </a:rPr>
              <a:t>Emotional wellbeing concerns</a:t>
            </a:r>
          </a:p>
          <a:p>
            <a:pPr marL="285750" indent="-285750">
              <a:buFont typeface="Arial" panose="020B0604020202020204" pitchFamily="34" charset="0"/>
              <a:buChar char="•"/>
            </a:pPr>
            <a:r>
              <a:rPr lang="en-GB" sz="1460" noProof="0" dirty="0">
                <a:solidFill>
                  <a:srgbClr val="525E6E"/>
                </a:solidFill>
              </a:rPr>
              <a:t>Repeated absences affecting learning</a:t>
            </a:r>
          </a:p>
          <a:p>
            <a:endParaRPr lang="en-GB" sz="1460" noProof="0" dirty="0">
              <a:solidFill>
                <a:srgbClr val="525E6E"/>
              </a:solidFill>
            </a:endParaRPr>
          </a:p>
          <a:p>
            <a:r>
              <a:rPr lang="en-GB" sz="1460" b="1" noProof="0" dirty="0">
                <a:solidFill>
                  <a:srgbClr val="525E6E"/>
                </a:solidFill>
              </a:rPr>
              <a:t>Some pupils may benefit from</a:t>
            </a:r>
          </a:p>
          <a:p>
            <a:endParaRPr lang="en-GB" sz="1460" b="1" noProof="0" dirty="0">
              <a:solidFill>
                <a:srgbClr val="525E6E"/>
              </a:solidFill>
            </a:endParaRPr>
          </a:p>
          <a:p>
            <a:r>
              <a:rPr lang="en-GB" sz="1460" noProof="0" dirty="0">
                <a:solidFill>
                  <a:srgbClr val="525E6E"/>
                </a:solidFill>
              </a:rPr>
              <a:t>✓ Reasonable classroom adjustments</a:t>
            </a:r>
          </a:p>
          <a:p>
            <a:r>
              <a:rPr lang="en-GB" sz="1460" noProof="0" dirty="0">
                <a:solidFill>
                  <a:srgbClr val="525E6E"/>
                </a:solidFill>
              </a:rPr>
              <a:t>✓ </a:t>
            </a:r>
            <a:r>
              <a:rPr lang="en-GB" sz="1460" b="1" i="1" noProof="0" dirty="0">
                <a:solidFill>
                  <a:srgbClr val="525E6E"/>
                </a:solidFill>
              </a:rPr>
              <a:t>Targeted learning support</a:t>
            </a:r>
          </a:p>
          <a:p>
            <a:r>
              <a:rPr lang="en-GB" sz="1460" noProof="0" dirty="0">
                <a:solidFill>
                  <a:srgbClr val="525E6E"/>
                </a:solidFill>
              </a:rPr>
              <a:t>✓ SEND assessment</a:t>
            </a:r>
          </a:p>
          <a:p>
            <a:r>
              <a:rPr lang="en-GB" sz="1460" noProof="0" dirty="0">
                <a:solidFill>
                  <a:srgbClr val="525E6E"/>
                </a:solidFill>
              </a:rPr>
              <a:t>✓ </a:t>
            </a:r>
            <a:r>
              <a:rPr lang="en-GB" sz="1460" b="1" i="1" noProof="0" dirty="0">
                <a:solidFill>
                  <a:srgbClr val="525E6E"/>
                </a:solidFill>
              </a:rPr>
              <a:t>Education, Health and Care Plan (EHCP), where appropriate</a:t>
            </a:r>
          </a:p>
          <a:p>
            <a:r>
              <a:rPr lang="en-GB" sz="1450" dirty="0">
                <a:solidFill>
                  <a:srgbClr val="525E6E"/>
                </a:solidFill>
                <a:ea typeface="+mn-lt"/>
                <a:cs typeface="+mn-lt"/>
              </a:rPr>
              <a:t>✓ Referral to an Educational Psychologist (where appropriate)</a:t>
            </a:r>
            <a:endParaRPr lang="en-GB" dirty="0"/>
          </a:p>
          <a:p>
            <a:endParaRPr lang="en-GB" dirty="0">
              <a:ea typeface="Calibri"/>
              <a:cs typeface="Calibri"/>
            </a:endParaRPr>
          </a:p>
        </p:txBody>
      </p:sp>
      <p:sp>
        <p:nvSpPr>
          <p:cNvPr id="15" name="Rounded Rectangle 14">
            <a:extLst>
              <a:ext uri="{FF2B5EF4-FFF2-40B4-BE49-F238E27FC236}">
                <a16:creationId xmlns:a16="http://schemas.microsoft.com/office/drawing/2014/main" id="{4A52156B-6811-329B-9AB1-1A7FFEDA242F}"/>
              </a:ext>
            </a:extLst>
          </p:cNvPr>
          <p:cNvSpPr/>
          <p:nvPr/>
        </p:nvSpPr>
        <p:spPr>
          <a:xfrm>
            <a:off x="565332" y="5623560"/>
            <a:ext cx="10105425" cy="818025"/>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083E33F4-4DE7-A322-F7B3-6D496A1D944A}"/>
              </a:ext>
            </a:extLst>
          </p:cNvPr>
          <p:cNvSpPr txBox="1"/>
          <p:nvPr/>
        </p:nvSpPr>
        <p:spPr>
          <a:xfrm>
            <a:off x="822960" y="5737136"/>
            <a:ext cx="9555480" cy="697114"/>
          </a:xfrm>
          <a:prstGeom prst="rect">
            <a:avLst/>
          </a:prstGeom>
          <a:noFill/>
        </p:spPr>
        <p:txBody>
          <a:bodyPr wrap="square" lIns="73152" tIns="36576" rIns="73152" bIns="36576" anchor="t">
            <a:spAutoFit/>
          </a:bodyPr>
          <a:lstStyle/>
          <a:p>
            <a:pPr>
              <a:defRPr sz="1350" b="1">
                <a:solidFill>
                  <a:srgbClr val="183558"/>
                </a:solidFill>
              </a:defRPr>
            </a:pPr>
            <a:r>
              <a:rPr lang="en-GB" sz="1350" b="1" noProof="0">
                <a:ea typeface="+mn-lt"/>
                <a:cs typeface="+mn-lt"/>
              </a:rPr>
              <a:t>Remember:</a:t>
            </a:r>
            <a:r>
              <a:rPr lang="en-GB" sz="1350" noProof="0">
                <a:ea typeface="+mn-lt"/>
                <a:cs typeface="+mn-lt"/>
              </a:rPr>
              <a:t> Not every student with NF1 will require additional educational support or an EHCP. Decisions should always be based on the individual student's strengths, needs and experiences.</a:t>
            </a:r>
            <a:r>
              <a:rPr lang="en-GB" sz="1350">
                <a:ea typeface="+mn-lt"/>
                <a:cs typeface="+mn-lt"/>
              </a:rPr>
              <a:t> </a:t>
            </a:r>
            <a:r>
              <a:rPr lang="en-GB" sz="1350" b="1">
                <a:ea typeface="+mn-lt"/>
                <a:cs typeface="+mn-lt"/>
              </a:rPr>
              <a:t>Support should reflect how a student learns, not simply how much school they have missed.</a:t>
            </a:r>
            <a:endParaRPr lang="de-DE"/>
          </a:p>
        </p:txBody>
      </p:sp>
      <p:sp>
        <p:nvSpPr>
          <p:cNvPr id="18" name="Freeform 5">
            <a:extLst>
              <a:ext uri="{FF2B5EF4-FFF2-40B4-BE49-F238E27FC236}">
                <a16:creationId xmlns:a16="http://schemas.microsoft.com/office/drawing/2014/main" id="{94F4A572-15C0-2584-AD6B-29322DF2916A}"/>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9" name="Picture 18">
            <a:extLst>
              <a:ext uri="{FF2B5EF4-FFF2-40B4-BE49-F238E27FC236}">
                <a16:creationId xmlns:a16="http://schemas.microsoft.com/office/drawing/2014/main" id="{B49B7F39-3767-8387-34C6-1389A521C57B}"/>
              </a:ext>
            </a:extLst>
          </p:cNvPr>
          <p:cNvPicPr>
            <a:picLocks noChangeAspect="1"/>
          </p:cNvPicPr>
          <p:nvPr/>
        </p:nvPicPr>
        <p:blipFill>
          <a:blip r:embed="rId4"/>
          <a:stretch>
            <a:fillRect/>
          </a:stretch>
        </p:blipFill>
        <p:spPr>
          <a:xfrm>
            <a:off x="7376495" y="1595492"/>
            <a:ext cx="2639834" cy="1916863"/>
          </a:xfrm>
          <a:prstGeom prst="rect">
            <a:avLst/>
          </a:prstGeom>
        </p:spPr>
      </p:pic>
      <p:pic>
        <p:nvPicPr>
          <p:cNvPr id="11" name="Picture 10">
            <a:extLst>
              <a:ext uri="{FF2B5EF4-FFF2-40B4-BE49-F238E27FC236}">
                <a16:creationId xmlns:a16="http://schemas.microsoft.com/office/drawing/2014/main" id="{46677BC2-A9AD-AC80-125D-3C7BDE7AF47E}"/>
              </a:ext>
            </a:extLst>
          </p:cNvPr>
          <p:cNvPicPr>
            <a:picLocks noChangeAspect="1"/>
          </p:cNvPicPr>
          <p:nvPr/>
        </p:nvPicPr>
        <p:blipFill>
          <a:blip r:embed="rId5"/>
          <a:srcRect/>
          <a:stretch>
            <a:fillRect/>
          </a:stretch>
        </p:blipFill>
        <p:spPr>
          <a:xfrm>
            <a:off x="9334397" y="1390741"/>
            <a:ext cx="3294159" cy="5040434"/>
          </a:xfrm>
          <a:prstGeom prst="rect">
            <a:avLst/>
          </a:prstGeom>
        </p:spPr>
      </p:pic>
    </p:spTree>
    <p:extLst>
      <p:ext uri="{BB962C8B-B14F-4D97-AF65-F5344CB8AC3E}">
        <p14:creationId xmlns:p14="http://schemas.microsoft.com/office/powerpoint/2010/main" val="14606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Strengths-based approach</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Support the student without defining them by NF1</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156448" y="2971800"/>
            <a:ext cx="2148840" cy="289310"/>
          </a:xfrm>
          <a:prstGeom prst="rect">
            <a:avLst/>
          </a:prstGeom>
          <a:noFill/>
        </p:spPr>
        <p:txBody>
          <a:bodyPr wrap="square" lIns="73152" tIns="36576" rIns="73152" bIns="36576">
            <a:spAutoFit/>
          </a:bodyPr>
          <a:lstStyle/>
          <a:p>
            <a:pPr algn="ctr">
              <a:defRPr sz="1400" b="0">
                <a:solidFill>
                  <a:srgbClr val="525E6E"/>
                </a:solidFill>
              </a:defRPr>
            </a:pPr>
            <a:r>
              <a:rPr lang="en-GB" noProof="0" dirty="0"/>
              <a:t>.</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472184"/>
            <a:ext cx="6172200" cy="3854388"/>
          </a:xfrm>
          <a:prstGeom prst="rect">
            <a:avLst/>
          </a:prstGeom>
          <a:noFill/>
        </p:spPr>
        <p:txBody>
          <a:bodyPr wrap="square" lIns="109728" tIns="36576" rIns="73152" bIns="36576">
            <a:spAutoFit/>
          </a:bodyPr>
          <a:lstStyle/>
          <a:p>
            <a:pPr>
              <a:spcAft>
                <a:spcPts val="400"/>
              </a:spcAft>
              <a:defRPr sz="1460">
                <a:solidFill>
                  <a:srgbClr val="525E6E"/>
                </a:solidFill>
              </a:defRPr>
            </a:pPr>
            <a:r>
              <a:rPr lang="en-GB" noProof="0" dirty="0"/>
              <a:t>Start with the young person’s strengths, interests, goals and preferred ways of learning.</a:t>
            </a:r>
          </a:p>
          <a:p>
            <a:pPr>
              <a:spcAft>
                <a:spcPts val="400"/>
              </a:spcAft>
              <a:defRPr sz="1460">
                <a:solidFill>
                  <a:srgbClr val="525E6E"/>
                </a:solidFill>
              </a:defRPr>
            </a:pPr>
            <a:r>
              <a:rPr lang="en-GB" b="1" i="1" noProof="0" dirty="0"/>
              <a:t>Ask what helps them feel confident, not only what they find difficult.</a:t>
            </a:r>
          </a:p>
          <a:p>
            <a:pPr>
              <a:spcAft>
                <a:spcPts val="400"/>
              </a:spcAft>
              <a:defRPr sz="1460">
                <a:solidFill>
                  <a:srgbClr val="525E6E"/>
                </a:solidFill>
              </a:defRPr>
            </a:pPr>
            <a:r>
              <a:rPr lang="en-GB" noProof="0" dirty="0"/>
              <a:t>Give meaningful roles in group work so they are seen as capable by peers.</a:t>
            </a:r>
          </a:p>
          <a:p>
            <a:pPr>
              <a:spcAft>
                <a:spcPts val="400"/>
              </a:spcAft>
              <a:defRPr sz="1460">
                <a:solidFill>
                  <a:srgbClr val="525E6E"/>
                </a:solidFill>
              </a:defRPr>
            </a:pPr>
            <a:r>
              <a:rPr lang="en-GB" b="1" i="1" noProof="0" dirty="0"/>
              <a:t>Use praise that is specific: effort, problem-solving, persistence, kindness or creativity.</a:t>
            </a:r>
          </a:p>
          <a:p>
            <a:pPr>
              <a:spcAft>
                <a:spcPts val="400"/>
              </a:spcAft>
              <a:defRPr sz="1460">
                <a:solidFill>
                  <a:srgbClr val="525E6E"/>
                </a:solidFill>
              </a:defRPr>
            </a:pPr>
            <a:r>
              <a:rPr lang="en-GB" noProof="0" dirty="0"/>
              <a:t>Avoid overprotecting the student; high expectations and appropriate support should work together.</a:t>
            </a:r>
          </a:p>
          <a:p>
            <a:pPr>
              <a:spcAft>
                <a:spcPts val="400"/>
              </a:spcAft>
              <a:defRPr sz="1460">
                <a:solidFill>
                  <a:srgbClr val="525E6E"/>
                </a:solidFill>
              </a:defRPr>
            </a:pPr>
            <a:r>
              <a:rPr lang="en-GB" b="1" i="1" noProof="0" dirty="0"/>
              <a:t>Let the student have a voice in decisions about seating, help, catch-up work and disclosure.</a:t>
            </a:r>
          </a:p>
          <a:p>
            <a:pPr>
              <a:spcAft>
                <a:spcPts val="400"/>
              </a:spcAft>
              <a:defRPr sz="1460">
                <a:solidFill>
                  <a:srgbClr val="525E6E"/>
                </a:solidFill>
              </a:defRPr>
            </a:pPr>
            <a:endParaRPr lang="en-GB" i="1" noProof="0" dirty="0"/>
          </a:p>
          <a:p>
            <a:pPr>
              <a:spcAft>
                <a:spcPts val="400"/>
              </a:spcAft>
              <a:defRPr sz="1460">
                <a:solidFill>
                  <a:srgbClr val="525E6E"/>
                </a:solidFill>
              </a:defRPr>
            </a:pPr>
            <a:r>
              <a:rPr lang="en-GB" b="1" noProof="0" dirty="0"/>
              <a:t>Remember</a:t>
            </a:r>
          </a:p>
          <a:p>
            <a:pPr>
              <a:spcAft>
                <a:spcPts val="400"/>
              </a:spcAft>
              <a:defRPr sz="1460">
                <a:solidFill>
                  <a:srgbClr val="525E6E"/>
                </a:solidFill>
              </a:defRPr>
            </a:pPr>
            <a:r>
              <a:rPr lang="en-GB" b="1" noProof="0" dirty="0">
                <a:solidFill>
                  <a:schemeClr val="accent2"/>
                </a:solidFill>
              </a:rPr>
              <a:t> </a:t>
            </a:r>
            <a:r>
              <a:rPr lang="en-GB" sz="1460" noProof="0" dirty="0">
                <a:solidFill>
                  <a:schemeClr val="accent2"/>
                </a:solidFill>
              </a:rPr>
              <a:t>Many young people with NF1 go on to achieve excellent GCSEs, A Levels, university degrees and successful careers when they receive the right educational support.</a:t>
            </a:r>
            <a:endParaRPr lang="en-GB" noProof="0" dirty="0">
              <a:solidFill>
                <a:schemeClr val="accent2"/>
              </a:solidFill>
            </a:endParaRP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Helpful question: “What do you already do well, and what would make school feel easier?”</a:t>
            </a:r>
          </a:p>
        </p:txBody>
      </p:sp>
      <p:sp>
        <p:nvSpPr>
          <p:cNvPr id="18" name="Freeform 5">
            <a:extLst>
              <a:ext uri="{FF2B5EF4-FFF2-40B4-BE49-F238E27FC236}">
                <a16:creationId xmlns:a16="http://schemas.microsoft.com/office/drawing/2014/main" id="{E039AA7C-4C9F-0CD4-3FD7-4A7DA0F2DF6D}"/>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2" name="Picture 11">
            <a:extLst>
              <a:ext uri="{FF2B5EF4-FFF2-40B4-BE49-F238E27FC236}">
                <a16:creationId xmlns:a16="http://schemas.microsoft.com/office/drawing/2014/main" id="{BFE34057-2E9E-9E70-1B91-D92127F4D56D}"/>
              </a:ext>
            </a:extLst>
          </p:cNvPr>
          <p:cNvPicPr>
            <a:picLocks noChangeAspect="1"/>
          </p:cNvPicPr>
          <p:nvPr/>
        </p:nvPicPr>
        <p:blipFill>
          <a:blip r:embed="rId4"/>
          <a:srcRect/>
          <a:stretch>
            <a:fillRect/>
          </a:stretch>
        </p:blipFill>
        <p:spPr>
          <a:xfrm>
            <a:off x="7724013" y="1419860"/>
            <a:ext cx="3013710" cy="4018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Classroom strategies: instructions and tasks</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Small changes that reduce cognitive load</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732304"/>
          </a:xfrm>
          <a:prstGeom prst="rect">
            <a:avLst/>
          </a:prstGeom>
          <a:noFill/>
        </p:spPr>
        <p:txBody>
          <a:bodyPr wrap="square" lIns="109728" tIns="36576" rIns="73152" bIns="36576">
            <a:spAutoFit/>
          </a:bodyPr>
          <a:lstStyle/>
          <a:p>
            <a:pPr>
              <a:spcAft>
                <a:spcPts val="400"/>
              </a:spcAft>
              <a:defRPr sz="1460">
                <a:solidFill>
                  <a:srgbClr val="525E6E"/>
                </a:solidFill>
              </a:defRPr>
            </a:pPr>
            <a:r>
              <a:rPr lang="en-GB" noProof="0" dirty="0"/>
              <a:t>Give instructions in short, clear steps rather than long sequences.</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b="1" noProof="0" dirty="0"/>
              <a:t>Use written instructions, checklists or task boards so the student does not rely only on memory.</a:t>
            </a:r>
          </a:p>
          <a:p>
            <a:pPr>
              <a:spcAft>
                <a:spcPts val="400"/>
              </a:spcAft>
              <a:defRPr sz="1460">
                <a:solidFill>
                  <a:srgbClr val="525E6E"/>
                </a:solidFill>
              </a:defRPr>
            </a:pPr>
            <a:endParaRPr lang="en-GB" i="1" noProof="0" dirty="0"/>
          </a:p>
          <a:p>
            <a:pPr>
              <a:spcAft>
                <a:spcPts val="400"/>
              </a:spcAft>
              <a:defRPr sz="1460">
                <a:solidFill>
                  <a:srgbClr val="525E6E"/>
                </a:solidFill>
              </a:defRPr>
            </a:pPr>
            <a:r>
              <a:rPr lang="en-GB" noProof="0" dirty="0"/>
              <a:t>Check understanding privately by asking the student to explain the first step back to you.</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b="1" noProof="0" dirty="0"/>
              <a:t>Provide worked examples before independent practice.</a:t>
            </a:r>
          </a:p>
          <a:p>
            <a:pPr>
              <a:spcAft>
                <a:spcPts val="400"/>
              </a:spcAft>
              <a:defRPr sz="1460">
                <a:solidFill>
                  <a:srgbClr val="525E6E"/>
                </a:solidFill>
              </a:defRPr>
            </a:pPr>
            <a:endParaRPr lang="en-GB" i="1" noProof="0" dirty="0"/>
          </a:p>
          <a:p>
            <a:pPr>
              <a:spcAft>
                <a:spcPts val="400"/>
              </a:spcAft>
              <a:defRPr sz="1460">
                <a:solidFill>
                  <a:srgbClr val="525E6E"/>
                </a:solidFill>
              </a:defRPr>
            </a:pPr>
            <a:r>
              <a:rPr lang="en-GB" noProof="0" dirty="0"/>
              <a:t>Break large assignments into mini-deadlines with reminders.</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b="1" noProof="0" dirty="0"/>
              <a:t>Allow extra processing time before expecting an answer, especially in whole-class questioning.</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These strategies are useful for many learners, so they can be built into normal teaching practice.</a:t>
            </a:r>
          </a:p>
        </p:txBody>
      </p:sp>
      <p:sp>
        <p:nvSpPr>
          <p:cNvPr id="18" name="Freeform 5">
            <a:extLst>
              <a:ext uri="{FF2B5EF4-FFF2-40B4-BE49-F238E27FC236}">
                <a16:creationId xmlns:a16="http://schemas.microsoft.com/office/drawing/2014/main" id="{2C1223E5-F742-ABF6-0611-D0155AEA31C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AF35CFC6-E1B5-EE0A-68A8-2FCF4F8D31C2}"/>
              </a:ext>
            </a:extLst>
          </p:cNvPr>
          <p:cNvPicPr>
            <a:picLocks noChangeAspect="1"/>
          </p:cNvPicPr>
          <p:nvPr/>
        </p:nvPicPr>
        <p:blipFill>
          <a:blip r:embed="rId4"/>
          <a:srcRect/>
          <a:stretch>
            <a:fillRect/>
          </a:stretch>
        </p:blipFill>
        <p:spPr>
          <a:xfrm>
            <a:off x="6873240" y="1307592"/>
            <a:ext cx="4984143" cy="498414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Classroom strategies: access and flexibility</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Supporting attendance, fatigue, pain and confidence</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19" y="1210525"/>
            <a:ext cx="2606041" cy="4458755"/>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302443"/>
          </a:xfrm>
          <a:prstGeom prst="rect">
            <a:avLst/>
          </a:prstGeom>
          <a:noFill/>
        </p:spPr>
        <p:txBody>
          <a:bodyPr wrap="square" lIns="109728" tIns="36576" rIns="73152" bIns="36576">
            <a:spAutoFit/>
          </a:bodyPr>
          <a:lstStyle/>
          <a:p>
            <a:pPr>
              <a:spcAft>
                <a:spcPts val="400"/>
              </a:spcAft>
              <a:defRPr sz="1460">
                <a:solidFill>
                  <a:srgbClr val="525E6E"/>
                </a:solidFill>
              </a:defRPr>
            </a:pPr>
            <a:endParaRPr lang="en-GB" noProof="0" dirty="0"/>
          </a:p>
          <a:p>
            <a:pPr>
              <a:spcAft>
                <a:spcPts val="400"/>
              </a:spcAft>
              <a:defRPr sz="1460">
                <a:solidFill>
                  <a:srgbClr val="525E6E"/>
                </a:solidFill>
              </a:defRPr>
            </a:pPr>
            <a:r>
              <a:rPr lang="en-GB" noProof="0" dirty="0"/>
              <a:t>Plan catch-up work after appointments: identify the most important content rather than giving everything at once.</a:t>
            </a:r>
          </a:p>
          <a:p>
            <a:pPr>
              <a:spcAft>
                <a:spcPts val="400"/>
              </a:spcAft>
              <a:defRPr sz="1460">
                <a:solidFill>
                  <a:srgbClr val="525E6E"/>
                </a:solidFill>
              </a:defRPr>
            </a:pPr>
            <a:r>
              <a:rPr lang="en-GB" b="1" noProof="0" dirty="0"/>
              <a:t>Allow rest breaks, movement breaks or a quiet space if fatigue, pain or overwhelm affects concentration</a:t>
            </a:r>
            <a:r>
              <a:rPr lang="en-GB" noProof="0" dirty="0"/>
              <a:t>.</a:t>
            </a:r>
          </a:p>
          <a:p>
            <a:pPr>
              <a:spcAft>
                <a:spcPts val="400"/>
              </a:spcAft>
              <a:defRPr sz="1460">
                <a:solidFill>
                  <a:srgbClr val="525E6E"/>
                </a:solidFill>
              </a:defRPr>
            </a:pPr>
            <a:r>
              <a:rPr lang="en-GB" noProof="0" dirty="0"/>
              <a:t>Consider seating: good view of the board, reduced distractions and easy teacher check-ins.</a:t>
            </a:r>
          </a:p>
          <a:p>
            <a:pPr>
              <a:spcAft>
                <a:spcPts val="400"/>
              </a:spcAft>
              <a:defRPr sz="1460">
                <a:solidFill>
                  <a:srgbClr val="525E6E"/>
                </a:solidFill>
              </a:defRPr>
            </a:pPr>
            <a:r>
              <a:rPr lang="en-GB" b="1" noProof="0" dirty="0"/>
              <a:t>Offer alternatives when needed, such as typing instead of handwriting or presenting to a smaller group.</a:t>
            </a:r>
          </a:p>
          <a:p>
            <a:pPr>
              <a:spcAft>
                <a:spcPts val="400"/>
              </a:spcAft>
              <a:defRPr sz="1460">
                <a:solidFill>
                  <a:srgbClr val="525E6E"/>
                </a:solidFill>
              </a:defRPr>
            </a:pPr>
            <a:r>
              <a:rPr lang="en-GB" noProof="0" dirty="0"/>
              <a:t>Be flexible with PE or practical tasks if the student has pain, mobility concerns or medical guidance.</a:t>
            </a:r>
          </a:p>
          <a:p>
            <a:pPr>
              <a:spcAft>
                <a:spcPts val="400"/>
              </a:spcAft>
              <a:defRPr sz="1460">
                <a:solidFill>
                  <a:srgbClr val="525E6E"/>
                </a:solidFill>
              </a:defRPr>
            </a:pPr>
            <a:r>
              <a:rPr lang="en-GB" b="1" i="1" noProof="0" dirty="0"/>
              <a:t>Communicate changes early because uncertainty can increase anxiety and organisation difficulties.</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Flexibility does not mean lowering standards; it means removing unnecessary barriers.</a:t>
            </a:r>
          </a:p>
        </p:txBody>
      </p:sp>
      <p:sp>
        <p:nvSpPr>
          <p:cNvPr id="18" name="Freeform 5">
            <a:extLst>
              <a:ext uri="{FF2B5EF4-FFF2-40B4-BE49-F238E27FC236}">
                <a16:creationId xmlns:a16="http://schemas.microsoft.com/office/drawing/2014/main" id="{FB03B1B8-7D39-11B9-5E65-F3B35C6A223C}"/>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D320460B-B2EA-F1B8-110D-EA435FC3B42F}"/>
              </a:ext>
            </a:extLst>
          </p:cNvPr>
          <p:cNvPicPr>
            <a:picLocks noChangeAspect="1"/>
          </p:cNvPicPr>
          <p:nvPr/>
        </p:nvPicPr>
        <p:blipFill>
          <a:blip r:embed="rId4"/>
          <a:srcRect/>
          <a:stretch>
            <a:fillRect/>
          </a:stretch>
        </p:blipFill>
        <p:spPr>
          <a:xfrm>
            <a:off x="7315200" y="522684"/>
            <a:ext cx="3784509" cy="50460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Responding to questions and comments</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How to protect privacy while building understanding</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302443"/>
          </a:xfrm>
          <a:prstGeom prst="rect">
            <a:avLst/>
          </a:prstGeom>
          <a:noFill/>
        </p:spPr>
        <p:txBody>
          <a:bodyPr wrap="square" lIns="109728" tIns="36576" rIns="73152" bIns="36576">
            <a:spAutoFit/>
          </a:bodyPr>
          <a:lstStyle/>
          <a:p>
            <a:pPr>
              <a:spcAft>
                <a:spcPts val="400"/>
              </a:spcAft>
              <a:defRPr sz="1460">
                <a:solidFill>
                  <a:srgbClr val="525E6E"/>
                </a:solidFill>
              </a:defRPr>
            </a:pPr>
            <a:r>
              <a:rPr lang="en-GB" noProof="0" dirty="0"/>
              <a:t>Do not share a student’s diagnosis with the class unless the student and family have agreed.</a:t>
            </a:r>
          </a:p>
          <a:p>
            <a:pPr>
              <a:spcAft>
                <a:spcPts val="400"/>
              </a:spcAft>
              <a:defRPr sz="1460">
                <a:solidFill>
                  <a:srgbClr val="525E6E"/>
                </a:solidFill>
              </a:defRPr>
            </a:pPr>
            <a:r>
              <a:rPr lang="en-GB" b="1" i="1" noProof="0" dirty="0"/>
              <a:t>If classmates ask questions, use general language: “Everyone’s body and health needs are different.”</a:t>
            </a:r>
          </a:p>
          <a:p>
            <a:pPr>
              <a:spcAft>
                <a:spcPts val="400"/>
              </a:spcAft>
              <a:defRPr sz="1460">
                <a:solidFill>
                  <a:srgbClr val="525E6E"/>
                </a:solidFill>
              </a:defRPr>
            </a:pPr>
            <a:r>
              <a:rPr lang="en-GB" noProof="0" dirty="0"/>
              <a:t>Challenge unkind comments immediately and calmly.</a:t>
            </a:r>
          </a:p>
          <a:p>
            <a:pPr>
              <a:spcAft>
                <a:spcPts val="400"/>
              </a:spcAft>
              <a:defRPr sz="1460">
                <a:solidFill>
                  <a:srgbClr val="525E6E"/>
                </a:solidFill>
              </a:defRPr>
            </a:pPr>
            <a:r>
              <a:rPr lang="en-GB" b="1" i="1" noProof="0" dirty="0"/>
              <a:t>Avoid making the student explain their condition unless they choose to.</a:t>
            </a:r>
          </a:p>
          <a:p>
            <a:pPr>
              <a:spcAft>
                <a:spcPts val="400"/>
              </a:spcAft>
              <a:defRPr sz="1460">
                <a:solidFill>
                  <a:srgbClr val="525E6E"/>
                </a:solidFill>
              </a:defRPr>
            </a:pPr>
            <a:r>
              <a:rPr lang="en-GB" noProof="0" dirty="0"/>
              <a:t>If the student wants to share, help them plan what they are comfortable saying.</a:t>
            </a:r>
          </a:p>
          <a:p>
            <a:pPr>
              <a:spcAft>
                <a:spcPts val="400"/>
              </a:spcAft>
              <a:defRPr sz="1460">
                <a:solidFill>
                  <a:srgbClr val="525E6E"/>
                </a:solidFill>
              </a:defRPr>
            </a:pPr>
            <a:r>
              <a:rPr lang="en-GB" b="1" i="1" noProof="0" dirty="0"/>
              <a:t>Use PSHE, tutor time or inclusion lessons to teach empathy without identifying one student.</a:t>
            </a:r>
          </a:p>
          <a:p>
            <a:pPr>
              <a:spcAft>
                <a:spcPts val="400"/>
              </a:spcAft>
              <a:defRPr sz="1460">
                <a:solidFill>
                  <a:srgbClr val="525E6E"/>
                </a:solidFill>
              </a:defRPr>
            </a:pPr>
            <a:r>
              <a:rPr lang="de-DE" sz="1460" dirty="0"/>
              <a:t>With the agreement of the student  and if their family are comfortable, consider providing age-appropriate information about NF1 through tutor  time, PSHE lessons or assemblies.  Increasing awareness can reduce misconceptions, encourage empathy and help create a more inclusive school environment.</a:t>
            </a:r>
            <a:endParaRPr lang="en-GB" noProof="0" dirty="0"/>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Privacy first: the student should have control over what others know about their condition.</a:t>
            </a:r>
          </a:p>
        </p:txBody>
      </p:sp>
      <p:sp>
        <p:nvSpPr>
          <p:cNvPr id="18" name="Freeform 5">
            <a:extLst>
              <a:ext uri="{FF2B5EF4-FFF2-40B4-BE49-F238E27FC236}">
                <a16:creationId xmlns:a16="http://schemas.microsoft.com/office/drawing/2014/main" id="{03D19E29-2822-DD36-B1B6-3B173D55575B}"/>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534CD801-35D8-466E-A48F-8EC57FBA88E2}"/>
              </a:ext>
            </a:extLst>
          </p:cNvPr>
          <p:cNvPicPr>
            <a:picLocks noChangeAspect="1"/>
          </p:cNvPicPr>
          <p:nvPr/>
        </p:nvPicPr>
        <p:blipFill>
          <a:blip r:embed="rId4"/>
          <a:srcRect/>
          <a:stretch>
            <a:fillRect/>
          </a:stretch>
        </p:blipFill>
        <p:spPr>
          <a:xfrm>
            <a:off x="6835140" y="-1147572"/>
            <a:ext cx="5143500" cy="6858000"/>
          </a:xfrm>
          <a:prstGeom prst="rect">
            <a:avLst/>
          </a:prstGeom>
        </p:spPr>
      </p:pic>
      <p:sp>
        <p:nvSpPr>
          <p:cNvPr id="12" name="TextBox 11">
            <a:extLst>
              <a:ext uri="{FF2B5EF4-FFF2-40B4-BE49-F238E27FC236}">
                <a16:creationId xmlns:a16="http://schemas.microsoft.com/office/drawing/2014/main" id="{DD5A45D1-F962-9FB7-7F7B-42F2F7119572}"/>
              </a:ext>
            </a:extLst>
          </p:cNvPr>
          <p:cNvSpPr txBox="1"/>
          <p:nvPr/>
        </p:nvSpPr>
        <p:spPr>
          <a:xfrm>
            <a:off x="7926456" y="4376309"/>
            <a:ext cx="914400" cy="646331"/>
          </a:xfrm>
          <a:prstGeom prst="rect">
            <a:avLst/>
          </a:prstGeom>
          <a:noFill/>
        </p:spPr>
        <p:txBody>
          <a:bodyPr wrap="square" rtlCol="0">
            <a:spAutoFit/>
          </a:bodyPr>
          <a:lstStyle/>
          <a:p>
            <a:r>
              <a:rPr lang="en-GB" dirty="0"/>
              <a:t>Always one!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373A50-B81D-22E0-5083-C8F8FC174CA7}"/>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14">
            <a:extLst>
              <a:ext uri="{FF2B5EF4-FFF2-40B4-BE49-F238E27FC236}">
                <a16:creationId xmlns:a16="http://schemas.microsoft.com/office/drawing/2014/main" id="{116808BF-6A3C-ED8C-9609-4BC2EDD93A5E}"/>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ounded Rectangle 12">
            <a:extLst>
              <a:ext uri="{FF2B5EF4-FFF2-40B4-BE49-F238E27FC236}">
                <a16:creationId xmlns:a16="http://schemas.microsoft.com/office/drawing/2014/main" id="{12FBA3C3-69FF-D87B-23B6-CE4BB7429C92}"/>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ounded Rectangle 7">
            <a:extLst>
              <a:ext uri="{FF2B5EF4-FFF2-40B4-BE49-F238E27FC236}">
                <a16:creationId xmlns:a16="http://schemas.microsoft.com/office/drawing/2014/main" id="{72DAA94C-7696-6C6C-A075-58534CDB0B29}"/>
              </a:ext>
            </a:extLst>
          </p:cNvPr>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Rounded Rectangle 2">
            <a:extLst>
              <a:ext uri="{FF2B5EF4-FFF2-40B4-BE49-F238E27FC236}">
                <a16:creationId xmlns:a16="http://schemas.microsoft.com/office/drawing/2014/main" id="{6B03C02A-B32F-CA0F-A918-29F25F902C09}"/>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 name="Rounded Rectangle 6">
            <a:extLst>
              <a:ext uri="{FF2B5EF4-FFF2-40B4-BE49-F238E27FC236}">
                <a16:creationId xmlns:a16="http://schemas.microsoft.com/office/drawing/2014/main" id="{CDD44E3A-B430-E7A6-21C6-509EBC4F7467}"/>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TextBox 16">
            <a:extLst>
              <a:ext uri="{FF2B5EF4-FFF2-40B4-BE49-F238E27FC236}">
                <a16:creationId xmlns:a16="http://schemas.microsoft.com/office/drawing/2014/main" id="{5EF576E1-3A75-8937-D8F1-59B7C7202786}"/>
              </a:ext>
            </a:extLst>
          </p:cNvPr>
          <p:cNvSpPr txBox="1"/>
          <p:nvPr/>
        </p:nvSpPr>
        <p:spPr>
          <a:xfrm>
            <a:off x="502920" y="256032"/>
            <a:ext cx="4253087" cy="523220"/>
          </a:xfrm>
          <a:prstGeom prst="rect">
            <a:avLst/>
          </a:prstGeom>
          <a:noFill/>
        </p:spPr>
        <p:txBody>
          <a:bodyPr wrap="none" lIns="91440" tIns="45720" rIns="91440" bIns="45720" anchor="t">
            <a:spAutoFit/>
          </a:bodyPr>
          <a:lstStyle/>
          <a:p>
            <a:pPr>
              <a:defRPr sz="2800" b="1">
                <a:solidFill>
                  <a:srgbClr val="183558"/>
                </a:solidFill>
              </a:defRPr>
            </a:pPr>
            <a:r>
              <a:rPr lang="en-GB" noProof="0" dirty="0">
                <a:ea typeface="Calibri"/>
                <a:cs typeface="Calibri"/>
              </a:rPr>
              <a:t>Example students with NF1</a:t>
            </a:r>
          </a:p>
        </p:txBody>
      </p:sp>
      <p:sp>
        <p:nvSpPr>
          <p:cNvPr id="19" name="TextBox 18">
            <a:extLst>
              <a:ext uri="{FF2B5EF4-FFF2-40B4-BE49-F238E27FC236}">
                <a16:creationId xmlns:a16="http://schemas.microsoft.com/office/drawing/2014/main" id="{6FCF14AE-E395-B326-36D3-3D7C724522EE}"/>
              </a:ext>
            </a:extLst>
          </p:cNvPr>
          <p:cNvSpPr txBox="1"/>
          <p:nvPr/>
        </p:nvSpPr>
        <p:spPr>
          <a:xfrm>
            <a:off x="530352" y="804672"/>
            <a:ext cx="1221809" cy="300082"/>
          </a:xfrm>
          <a:prstGeom prst="rect">
            <a:avLst/>
          </a:prstGeom>
          <a:noFill/>
        </p:spPr>
        <p:txBody>
          <a:bodyPr wrap="none" lIns="91440" tIns="45720" rIns="91440" bIns="45720" anchor="t">
            <a:spAutoFit/>
          </a:bodyPr>
          <a:lstStyle/>
          <a:p>
            <a:pPr>
              <a:defRPr sz="1350">
                <a:solidFill>
                  <a:srgbClr val="525E6E"/>
                </a:solidFill>
              </a:defRPr>
            </a:pPr>
            <a:r>
              <a:rPr lang="en-GB" noProof="0" dirty="0">
                <a:ea typeface="Calibri"/>
                <a:cs typeface="Calibri"/>
              </a:rPr>
              <a:t>Olivia, aged 13</a:t>
            </a:r>
          </a:p>
        </p:txBody>
      </p:sp>
      <p:sp>
        <p:nvSpPr>
          <p:cNvPr id="27" name="Freeform 7">
            <a:extLst>
              <a:ext uri="{FF2B5EF4-FFF2-40B4-BE49-F238E27FC236}">
                <a16:creationId xmlns:a16="http://schemas.microsoft.com/office/drawing/2014/main" id="{47FA35B4-9F32-DCEA-0B8E-CD0BF41E4CAE}"/>
              </a:ext>
            </a:extLst>
          </p:cNvPr>
          <p:cNvSpPr/>
          <p:nvPr/>
        </p:nvSpPr>
        <p:spPr>
          <a:xfrm>
            <a:off x="8289470" y="2097965"/>
            <a:ext cx="2129973" cy="2609494"/>
          </a:xfrm>
          <a:custGeom>
            <a:avLst/>
            <a:gdLst/>
            <a:ahLst/>
            <a:cxnLst/>
            <a:rect l="l" t="t" r="r" b="b"/>
            <a:pathLst>
              <a:path w="3334657" h="4271379">
                <a:moveTo>
                  <a:pt x="0" y="0"/>
                </a:moveTo>
                <a:lnTo>
                  <a:pt x="3334656" y="0"/>
                </a:lnTo>
                <a:lnTo>
                  <a:pt x="3334656" y="4271379"/>
                </a:lnTo>
                <a:lnTo>
                  <a:pt x="0" y="4271379"/>
                </a:lnTo>
                <a:lnTo>
                  <a:pt x="0" y="0"/>
                </a:lnTo>
                <a:close/>
              </a:path>
            </a:pathLst>
          </a:custGeom>
          <a:blipFill>
            <a:blip>
              <a:extLst>
                <a:ext uri="{96DAC541-7B7A-43D3-8B79-37D633B846F1}">
                  <asvg:svgBlip xmlns:asvg="http://schemas.microsoft.com/office/drawing/2016/SVG/main" r:embed="rId2"/>
                </a:ext>
              </a:extLst>
            </a:blip>
            <a:stretch>
              <a:fillRect b="-97872"/>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28" name="Freeform 15">
            <a:extLst>
              <a:ext uri="{FF2B5EF4-FFF2-40B4-BE49-F238E27FC236}">
                <a16:creationId xmlns:a16="http://schemas.microsoft.com/office/drawing/2014/main" id="{6DC5D07C-3C78-3721-49F0-4CDE4C77FA3F}"/>
              </a:ext>
            </a:extLst>
          </p:cNvPr>
          <p:cNvSpPr/>
          <p:nvPr/>
        </p:nvSpPr>
        <p:spPr>
          <a:xfrm>
            <a:off x="9354457" y="2705255"/>
            <a:ext cx="199206" cy="156668"/>
          </a:xfrm>
          <a:custGeom>
            <a:avLst/>
            <a:gdLst/>
            <a:ahLst/>
            <a:cxnLst/>
            <a:rect l="l" t="t" r="r" b="b"/>
            <a:pathLst>
              <a:path w="264520" h="258268">
                <a:moveTo>
                  <a:pt x="0" y="0"/>
                </a:moveTo>
                <a:lnTo>
                  <a:pt x="264520" y="0"/>
                </a:lnTo>
                <a:lnTo>
                  <a:pt x="264520" y="258268"/>
                </a:lnTo>
                <a:lnTo>
                  <a:pt x="0" y="25826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29" name="Freeform 15">
            <a:extLst>
              <a:ext uri="{FF2B5EF4-FFF2-40B4-BE49-F238E27FC236}">
                <a16:creationId xmlns:a16="http://schemas.microsoft.com/office/drawing/2014/main" id="{7ADCBCC3-88F4-B9FF-AEEF-2EE031199A4E}"/>
              </a:ext>
            </a:extLst>
          </p:cNvPr>
          <p:cNvSpPr/>
          <p:nvPr/>
        </p:nvSpPr>
        <p:spPr>
          <a:xfrm>
            <a:off x="10080171" y="3953484"/>
            <a:ext cx="206463" cy="163926"/>
          </a:xfrm>
          <a:custGeom>
            <a:avLst/>
            <a:gdLst/>
            <a:ahLst/>
            <a:cxnLst/>
            <a:rect l="l" t="t" r="r" b="b"/>
            <a:pathLst>
              <a:path w="264520" h="258268">
                <a:moveTo>
                  <a:pt x="0" y="0"/>
                </a:moveTo>
                <a:lnTo>
                  <a:pt x="264520" y="0"/>
                </a:lnTo>
                <a:lnTo>
                  <a:pt x="264520" y="258268"/>
                </a:lnTo>
                <a:lnTo>
                  <a:pt x="0" y="25826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0" name="Freeform 15">
            <a:extLst>
              <a:ext uri="{FF2B5EF4-FFF2-40B4-BE49-F238E27FC236}">
                <a16:creationId xmlns:a16="http://schemas.microsoft.com/office/drawing/2014/main" id="{41EE33EC-AC20-B49B-66D6-62605963ADDD}"/>
              </a:ext>
            </a:extLst>
          </p:cNvPr>
          <p:cNvSpPr/>
          <p:nvPr/>
        </p:nvSpPr>
        <p:spPr>
          <a:xfrm>
            <a:off x="8621486" y="4113141"/>
            <a:ext cx="112120" cy="142154"/>
          </a:xfrm>
          <a:custGeom>
            <a:avLst/>
            <a:gdLst/>
            <a:ahLst/>
            <a:cxnLst/>
            <a:rect l="l" t="t" r="r" b="b"/>
            <a:pathLst>
              <a:path w="264520" h="258268">
                <a:moveTo>
                  <a:pt x="0" y="0"/>
                </a:moveTo>
                <a:lnTo>
                  <a:pt x="264520" y="0"/>
                </a:lnTo>
                <a:lnTo>
                  <a:pt x="264520" y="258268"/>
                </a:lnTo>
                <a:lnTo>
                  <a:pt x="0" y="25826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2" name="TextBox 31">
            <a:extLst>
              <a:ext uri="{FF2B5EF4-FFF2-40B4-BE49-F238E27FC236}">
                <a16:creationId xmlns:a16="http://schemas.microsoft.com/office/drawing/2014/main" id="{504ED0DA-7D00-BDAC-A224-F5C41EE22941}"/>
              </a:ext>
            </a:extLst>
          </p:cNvPr>
          <p:cNvSpPr txBox="1"/>
          <p:nvPr/>
        </p:nvSpPr>
        <p:spPr>
          <a:xfrm>
            <a:off x="868680" y="1572768"/>
            <a:ext cx="6172200" cy="2887457"/>
          </a:xfrm>
          <a:prstGeom prst="rect">
            <a:avLst/>
          </a:prstGeom>
          <a:noFill/>
        </p:spPr>
        <p:txBody>
          <a:bodyPr wrap="square" lIns="109728" tIns="36576" rIns="73152" bIns="36576" anchor="t">
            <a:spAutoFit/>
          </a:bodyPr>
          <a:lstStyle/>
          <a:p>
            <a:pPr>
              <a:spcAft>
                <a:spcPts val="400"/>
              </a:spcAft>
              <a:defRPr sz="1460">
                <a:solidFill>
                  <a:srgbClr val="525E6E"/>
                </a:solidFill>
              </a:defRPr>
            </a:pPr>
            <a:endParaRPr lang="en-GB" sz="1450" noProof="0" dirty="0">
              <a:ea typeface="Calibri"/>
              <a:cs typeface="Calibri"/>
            </a:endParaRPr>
          </a:p>
          <a:p>
            <a:pPr>
              <a:spcAft>
                <a:spcPts val="400"/>
              </a:spcAft>
              <a:defRPr sz="1460">
                <a:solidFill>
                  <a:srgbClr val="525E6E"/>
                </a:solidFill>
              </a:defRPr>
            </a:pPr>
            <a:endParaRPr lang="en-GB" sz="1450" dirty="0">
              <a:ea typeface="Calibri"/>
              <a:cs typeface="Calibri"/>
            </a:endParaRPr>
          </a:p>
          <a:p>
            <a:pPr>
              <a:spcAft>
                <a:spcPts val="400"/>
              </a:spcAft>
              <a:defRPr sz="1460">
                <a:solidFill>
                  <a:srgbClr val="525E6E"/>
                </a:solidFill>
              </a:defRPr>
            </a:pPr>
            <a:endParaRPr lang="en-GB" sz="1450" noProof="0" dirty="0">
              <a:ea typeface="Calibri"/>
              <a:cs typeface="Calibri"/>
            </a:endParaRPr>
          </a:p>
          <a:p>
            <a:pPr>
              <a:spcAft>
                <a:spcPts val="400"/>
              </a:spcAft>
              <a:defRPr sz="1460">
                <a:solidFill>
                  <a:srgbClr val="525E6E"/>
                </a:solidFill>
              </a:defRPr>
            </a:pPr>
            <a:r>
              <a:rPr lang="en-GB" sz="1450" noProof="0" dirty="0">
                <a:ea typeface="Calibri"/>
                <a:cs typeface="Calibri"/>
              </a:rPr>
              <a:t>Olivia struggles with self-confidence and anxiety due to her café-au-lait marks and tumours. She has dealt with bullying in the past due to this.</a:t>
            </a:r>
          </a:p>
          <a:p>
            <a:pPr>
              <a:spcAft>
                <a:spcPts val="400"/>
              </a:spcAft>
              <a:defRPr sz="1460">
                <a:solidFill>
                  <a:srgbClr val="525E6E"/>
                </a:solidFill>
              </a:defRPr>
            </a:pPr>
            <a:endParaRPr lang="en-GB" sz="1450" noProof="0" dirty="0">
              <a:ea typeface="Calibri"/>
              <a:cs typeface="Calibri"/>
            </a:endParaRPr>
          </a:p>
          <a:p>
            <a:pPr>
              <a:spcAft>
                <a:spcPts val="400"/>
              </a:spcAft>
              <a:defRPr sz="1460">
                <a:solidFill>
                  <a:srgbClr val="525E6E"/>
                </a:solidFill>
              </a:defRPr>
            </a:pPr>
            <a:r>
              <a:rPr lang="en-GB" sz="1450" b="1" i="1" noProof="0" dirty="0">
                <a:ea typeface="Calibri"/>
                <a:cs typeface="Calibri"/>
              </a:rPr>
              <a:t>She can find school daunting and often has anxiety surrounding her checkup appointments, which are to check for any changes in her condition. </a:t>
            </a:r>
          </a:p>
          <a:p>
            <a:pPr>
              <a:spcAft>
                <a:spcPts val="400"/>
              </a:spcAft>
              <a:defRPr sz="1460">
                <a:solidFill>
                  <a:srgbClr val="525E6E"/>
                </a:solidFill>
              </a:defRPr>
            </a:pPr>
            <a:endParaRPr lang="en-GB" sz="1450" noProof="0" dirty="0">
              <a:ea typeface="Calibri"/>
              <a:cs typeface="Calibri"/>
            </a:endParaRPr>
          </a:p>
          <a:p>
            <a:pPr>
              <a:spcAft>
                <a:spcPts val="400"/>
              </a:spcAft>
              <a:defRPr sz="1460">
                <a:solidFill>
                  <a:srgbClr val="525E6E"/>
                </a:solidFill>
              </a:defRPr>
            </a:pPr>
            <a:r>
              <a:rPr lang="en-GB" sz="1450" noProof="0" dirty="0">
                <a:ea typeface="Calibri"/>
                <a:cs typeface="Calibri"/>
              </a:rPr>
              <a:t>Despite this, Olivia loves to create art and often finds it is a good distraction from worries that she is facing.</a:t>
            </a:r>
            <a:endParaRPr lang="en-GB" noProof="0" dirty="0"/>
          </a:p>
        </p:txBody>
      </p:sp>
      <p:sp>
        <p:nvSpPr>
          <p:cNvPr id="33" name="TextBox 32">
            <a:extLst>
              <a:ext uri="{FF2B5EF4-FFF2-40B4-BE49-F238E27FC236}">
                <a16:creationId xmlns:a16="http://schemas.microsoft.com/office/drawing/2014/main" id="{57285761-2F15-1F06-6A0A-DD4857875CFF}"/>
              </a:ext>
            </a:extLst>
          </p:cNvPr>
          <p:cNvSpPr txBox="1"/>
          <p:nvPr/>
        </p:nvSpPr>
        <p:spPr>
          <a:xfrm>
            <a:off x="674915" y="5809343"/>
            <a:ext cx="6096000" cy="4693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350" b="1" i="0" u="none" strike="noStrike" noProof="0" dirty="0">
                <a:solidFill>
                  <a:srgbClr val="002060"/>
                </a:solidFill>
                <a:latin typeface="Calibri"/>
                <a:ea typeface="Calibri"/>
                <a:cs typeface="Calibri"/>
              </a:rPr>
              <a:t>Characters created based on different lived experiences of NF1</a:t>
            </a:r>
            <a:endParaRPr lang="en-GB" sz="1350" noProof="0" dirty="0">
              <a:solidFill>
                <a:srgbClr val="002060"/>
              </a:solidFill>
              <a:latin typeface="Calibri"/>
              <a:ea typeface="Calibri"/>
              <a:cs typeface="Calibri"/>
            </a:endParaRPr>
          </a:p>
          <a:p>
            <a:pPr algn="ctr"/>
            <a:endParaRPr lang="en-GB" sz="1100" noProof="0" dirty="0">
              <a:ea typeface="Calibri"/>
              <a:cs typeface="Calibri"/>
            </a:endParaRPr>
          </a:p>
        </p:txBody>
      </p:sp>
      <p:sp>
        <p:nvSpPr>
          <p:cNvPr id="4" name="Freeform 5">
            <a:extLst>
              <a:ext uri="{FF2B5EF4-FFF2-40B4-BE49-F238E27FC236}">
                <a16:creationId xmlns:a16="http://schemas.microsoft.com/office/drawing/2014/main" id="{FC567288-EA63-3954-53A5-4286E0E2FF56}"/>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4"/>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Tree>
    <p:extLst>
      <p:ext uri="{BB962C8B-B14F-4D97-AF65-F5344CB8AC3E}">
        <p14:creationId xmlns:p14="http://schemas.microsoft.com/office/powerpoint/2010/main" val="2668757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12">
            <a:extLst>
              <a:ext uri="{FF2B5EF4-FFF2-40B4-BE49-F238E27FC236}">
                <a16:creationId xmlns:a16="http://schemas.microsoft.com/office/drawing/2014/main" id="{63192985-2849-5615-8986-69DA0528831A}"/>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ectangle 6">
            <a:extLst>
              <a:ext uri="{FF2B5EF4-FFF2-40B4-BE49-F238E27FC236}">
                <a16:creationId xmlns:a16="http://schemas.microsoft.com/office/drawing/2014/main" id="{960298A1-32C9-13BE-DC6D-03B509E0BE2C}"/>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7">
            <a:extLst>
              <a:ext uri="{FF2B5EF4-FFF2-40B4-BE49-F238E27FC236}">
                <a16:creationId xmlns:a16="http://schemas.microsoft.com/office/drawing/2014/main" id="{50F72DDC-D71B-7281-C0BE-87D6345DBAAF}"/>
              </a:ext>
            </a:extLst>
          </p:cNvPr>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ounded Rectangle 2">
            <a:extLst>
              <a:ext uri="{FF2B5EF4-FFF2-40B4-BE49-F238E27FC236}">
                <a16:creationId xmlns:a16="http://schemas.microsoft.com/office/drawing/2014/main" id="{91BBB2AE-8146-7C26-B9B0-1A4AB533E771}"/>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Rounded Rectangle 14">
            <a:extLst>
              <a:ext uri="{FF2B5EF4-FFF2-40B4-BE49-F238E27FC236}">
                <a16:creationId xmlns:a16="http://schemas.microsoft.com/office/drawing/2014/main" id="{88FA26DD-5248-7594-5F78-9A191F5EC913}"/>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6">
            <a:extLst>
              <a:ext uri="{FF2B5EF4-FFF2-40B4-BE49-F238E27FC236}">
                <a16:creationId xmlns:a16="http://schemas.microsoft.com/office/drawing/2014/main" id="{B208F488-6CD9-ECB4-AF7C-ADAFEA8B2BA5}"/>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 name="TextBox 14">
            <a:extLst>
              <a:ext uri="{FF2B5EF4-FFF2-40B4-BE49-F238E27FC236}">
                <a16:creationId xmlns:a16="http://schemas.microsoft.com/office/drawing/2014/main" id="{BA8C7D4B-2C3A-6FEC-CC34-4F24B63A078C}"/>
              </a:ext>
            </a:extLst>
          </p:cNvPr>
          <p:cNvSpPr txBox="1"/>
          <p:nvPr/>
        </p:nvSpPr>
        <p:spPr>
          <a:xfrm>
            <a:off x="502920" y="256032"/>
            <a:ext cx="4253087" cy="523220"/>
          </a:xfrm>
          <a:prstGeom prst="rect">
            <a:avLst/>
          </a:prstGeom>
          <a:noFill/>
        </p:spPr>
        <p:txBody>
          <a:bodyPr wrap="none" lIns="91440" tIns="45720" rIns="91440" bIns="45720" anchor="t">
            <a:spAutoFit/>
          </a:bodyPr>
          <a:lstStyle/>
          <a:p>
            <a:pPr>
              <a:defRPr sz="2800" b="1">
                <a:solidFill>
                  <a:srgbClr val="183558"/>
                </a:solidFill>
              </a:defRPr>
            </a:pPr>
            <a:r>
              <a:rPr lang="en-GB" noProof="0" dirty="0">
                <a:ea typeface="Calibri"/>
                <a:cs typeface="Calibri"/>
              </a:rPr>
              <a:t>Example students with NF1</a:t>
            </a:r>
          </a:p>
        </p:txBody>
      </p:sp>
      <p:sp>
        <p:nvSpPr>
          <p:cNvPr id="17" name="TextBox 16">
            <a:extLst>
              <a:ext uri="{FF2B5EF4-FFF2-40B4-BE49-F238E27FC236}">
                <a16:creationId xmlns:a16="http://schemas.microsoft.com/office/drawing/2014/main" id="{975DC94F-4F00-B9C3-C112-7DC0D1925685}"/>
              </a:ext>
            </a:extLst>
          </p:cNvPr>
          <p:cNvSpPr txBox="1"/>
          <p:nvPr/>
        </p:nvSpPr>
        <p:spPr>
          <a:xfrm>
            <a:off x="530352" y="804672"/>
            <a:ext cx="1114408" cy="300082"/>
          </a:xfrm>
          <a:prstGeom prst="rect">
            <a:avLst/>
          </a:prstGeom>
          <a:noFill/>
        </p:spPr>
        <p:txBody>
          <a:bodyPr wrap="none" lIns="91440" tIns="45720" rIns="91440" bIns="45720" anchor="t">
            <a:spAutoFit/>
          </a:bodyPr>
          <a:lstStyle/>
          <a:p>
            <a:pPr>
              <a:defRPr sz="1350">
                <a:solidFill>
                  <a:srgbClr val="525E6E"/>
                </a:solidFill>
              </a:defRPr>
            </a:pPr>
            <a:r>
              <a:rPr lang="en-GB" noProof="0" dirty="0">
                <a:ea typeface="Calibri"/>
                <a:cs typeface="Calibri"/>
              </a:rPr>
              <a:t>Jack, aged 15</a:t>
            </a:r>
          </a:p>
        </p:txBody>
      </p:sp>
      <p:sp>
        <p:nvSpPr>
          <p:cNvPr id="19" name="TextBox 18">
            <a:extLst>
              <a:ext uri="{FF2B5EF4-FFF2-40B4-BE49-F238E27FC236}">
                <a16:creationId xmlns:a16="http://schemas.microsoft.com/office/drawing/2014/main" id="{5787A7F9-22A1-E481-5DBD-DE1BF5B27372}"/>
              </a:ext>
            </a:extLst>
          </p:cNvPr>
          <p:cNvSpPr txBox="1"/>
          <p:nvPr/>
        </p:nvSpPr>
        <p:spPr>
          <a:xfrm>
            <a:off x="674915" y="5809343"/>
            <a:ext cx="6096000" cy="4693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350" b="1" i="0" u="none" strike="noStrike" noProof="0" dirty="0">
                <a:solidFill>
                  <a:srgbClr val="002060"/>
                </a:solidFill>
                <a:latin typeface="Calibri"/>
                <a:ea typeface="Calibri"/>
                <a:cs typeface="Calibri"/>
              </a:rPr>
              <a:t>Characters created based on different lived experiences of NF1</a:t>
            </a:r>
            <a:endParaRPr lang="en-GB" sz="1350" noProof="0" dirty="0">
              <a:solidFill>
                <a:srgbClr val="002060"/>
              </a:solidFill>
              <a:latin typeface="Calibri"/>
              <a:ea typeface="Calibri"/>
              <a:cs typeface="Calibri"/>
            </a:endParaRPr>
          </a:p>
          <a:p>
            <a:pPr algn="ctr"/>
            <a:endParaRPr lang="en-GB" sz="1100" noProof="0" dirty="0">
              <a:ea typeface="Calibri"/>
              <a:cs typeface="Calibri"/>
            </a:endParaRPr>
          </a:p>
        </p:txBody>
      </p:sp>
      <p:sp>
        <p:nvSpPr>
          <p:cNvPr id="21" name="TextBox 20">
            <a:extLst>
              <a:ext uri="{FF2B5EF4-FFF2-40B4-BE49-F238E27FC236}">
                <a16:creationId xmlns:a16="http://schemas.microsoft.com/office/drawing/2014/main" id="{B87EBE7A-91ED-ED9A-4CB3-E76AEE4A7B5D}"/>
              </a:ext>
            </a:extLst>
          </p:cNvPr>
          <p:cNvSpPr txBox="1"/>
          <p:nvPr/>
        </p:nvSpPr>
        <p:spPr>
          <a:xfrm>
            <a:off x="868680" y="1572768"/>
            <a:ext cx="6172200" cy="2836161"/>
          </a:xfrm>
          <a:prstGeom prst="rect">
            <a:avLst/>
          </a:prstGeom>
          <a:noFill/>
        </p:spPr>
        <p:txBody>
          <a:bodyPr wrap="square" lIns="109728" tIns="36576" rIns="73152" bIns="36576" anchor="t">
            <a:spAutoFit/>
          </a:bodyPr>
          <a:lstStyle/>
          <a:p>
            <a:pPr>
              <a:spcAft>
                <a:spcPts val="400"/>
              </a:spcAft>
              <a:defRPr sz="1460">
                <a:solidFill>
                  <a:srgbClr val="525E6E"/>
                </a:solidFill>
              </a:defRPr>
            </a:pPr>
            <a:r>
              <a:rPr lang="en-GB" sz="1450" noProof="0" dirty="0">
                <a:ea typeface="Calibri"/>
                <a:cs typeface="Calibri"/>
              </a:rPr>
              <a:t>Jack has also missed school for appointments but is sitting his GCSEs at the end of the year so is worried about his grades. </a:t>
            </a:r>
          </a:p>
          <a:p>
            <a:pPr>
              <a:spcAft>
                <a:spcPts val="400"/>
              </a:spcAft>
              <a:defRPr sz="1460">
                <a:solidFill>
                  <a:srgbClr val="525E6E"/>
                </a:solidFill>
              </a:defRPr>
            </a:pPr>
            <a:endParaRPr lang="en-GB" sz="1450" noProof="0" dirty="0">
              <a:ea typeface="Calibri"/>
              <a:cs typeface="Calibri"/>
            </a:endParaRPr>
          </a:p>
          <a:p>
            <a:pPr>
              <a:spcAft>
                <a:spcPts val="400"/>
              </a:spcAft>
              <a:defRPr sz="1460">
                <a:solidFill>
                  <a:srgbClr val="525E6E"/>
                </a:solidFill>
              </a:defRPr>
            </a:pPr>
            <a:r>
              <a:rPr lang="en-GB" sz="1450" b="1" i="1" noProof="0" dirty="0">
                <a:ea typeface="Calibri"/>
                <a:cs typeface="Calibri"/>
              </a:rPr>
              <a:t>He loves playing football and can find it a welcome distraction to any worries he is facing with NF1</a:t>
            </a:r>
          </a:p>
          <a:p>
            <a:pPr>
              <a:spcAft>
                <a:spcPts val="400"/>
              </a:spcAft>
              <a:defRPr sz="1460">
                <a:solidFill>
                  <a:srgbClr val="525E6E"/>
                </a:solidFill>
              </a:defRPr>
            </a:pPr>
            <a:endParaRPr lang="en-GB" sz="1450" noProof="0" dirty="0">
              <a:ea typeface="Calibri"/>
              <a:cs typeface="Calibri"/>
            </a:endParaRPr>
          </a:p>
          <a:p>
            <a:pPr>
              <a:spcAft>
                <a:spcPts val="400"/>
              </a:spcAft>
              <a:defRPr sz="1460">
                <a:solidFill>
                  <a:srgbClr val="525E6E"/>
                </a:solidFill>
              </a:defRPr>
            </a:pPr>
            <a:r>
              <a:rPr lang="en-GB" sz="1450" noProof="0" dirty="0">
                <a:ea typeface="Calibri"/>
                <a:cs typeface="Calibri"/>
              </a:rPr>
              <a:t>He can find it difficult to concentrate in lessons which he can find frustrating and tiring, adapting learning for him is vital to keep him engaged and focused. </a:t>
            </a:r>
          </a:p>
          <a:p>
            <a:pPr>
              <a:spcAft>
                <a:spcPts val="400"/>
              </a:spcAft>
              <a:defRPr sz="1460">
                <a:solidFill>
                  <a:srgbClr val="525E6E"/>
                </a:solidFill>
              </a:defRPr>
            </a:pPr>
            <a:endParaRPr lang="en-GB" sz="1450" noProof="0" dirty="0">
              <a:ea typeface="Calibri"/>
              <a:cs typeface="Calibri"/>
            </a:endParaRPr>
          </a:p>
          <a:p>
            <a:pPr>
              <a:spcAft>
                <a:spcPts val="400"/>
              </a:spcAft>
              <a:defRPr sz="1460">
                <a:solidFill>
                  <a:srgbClr val="525E6E"/>
                </a:solidFill>
              </a:defRPr>
            </a:pPr>
            <a:r>
              <a:rPr lang="en-GB" sz="1450" b="1" i="1" noProof="0" dirty="0">
                <a:ea typeface="Calibri"/>
                <a:cs typeface="Calibri"/>
              </a:rPr>
              <a:t>With additional support Jack will be able to thrive in his GCSEs and finds learning easier. </a:t>
            </a:r>
          </a:p>
        </p:txBody>
      </p:sp>
      <p:sp>
        <p:nvSpPr>
          <p:cNvPr id="22" name="Freeform 5">
            <a:extLst>
              <a:ext uri="{FF2B5EF4-FFF2-40B4-BE49-F238E27FC236}">
                <a16:creationId xmlns:a16="http://schemas.microsoft.com/office/drawing/2014/main" id="{FFF8F9C3-0D74-3203-C3FC-FB872A45BE4B}"/>
              </a:ext>
            </a:extLst>
          </p:cNvPr>
          <p:cNvSpPr/>
          <p:nvPr/>
        </p:nvSpPr>
        <p:spPr>
          <a:xfrm>
            <a:off x="8291700" y="1718728"/>
            <a:ext cx="2236364" cy="3073561"/>
          </a:xfrm>
          <a:custGeom>
            <a:avLst/>
            <a:gdLst/>
            <a:ahLst/>
            <a:cxnLst/>
            <a:rect l="l" t="t" r="r" b="b"/>
            <a:pathLst>
              <a:path w="3107221" h="4503218">
                <a:moveTo>
                  <a:pt x="0" y="0"/>
                </a:moveTo>
                <a:lnTo>
                  <a:pt x="3107220" y="0"/>
                </a:lnTo>
                <a:lnTo>
                  <a:pt x="3107220" y="4503219"/>
                </a:lnTo>
                <a:lnTo>
                  <a:pt x="0" y="4503219"/>
                </a:lnTo>
                <a:lnTo>
                  <a:pt x="0" y="0"/>
                </a:lnTo>
                <a:close/>
              </a:path>
            </a:pathLst>
          </a:custGeom>
          <a:blipFill>
            <a:blip r:embed="rId2"/>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4" name="Freeform 5">
            <a:extLst>
              <a:ext uri="{FF2B5EF4-FFF2-40B4-BE49-F238E27FC236}">
                <a16:creationId xmlns:a16="http://schemas.microsoft.com/office/drawing/2014/main" id="{2B5F0485-A7BD-CA22-3CB6-0B7F042F11FF}"/>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Tree>
    <p:extLst>
      <p:ext uri="{BB962C8B-B14F-4D97-AF65-F5344CB8AC3E}">
        <p14:creationId xmlns:p14="http://schemas.microsoft.com/office/powerpoint/2010/main" val="1279811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Working with parents, carers and SENCO</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A joined-up approach prevents support from becoming inconsistent</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156448" y="2971800"/>
            <a:ext cx="2148840" cy="289310"/>
          </a:xfrm>
          <a:prstGeom prst="rect">
            <a:avLst/>
          </a:prstGeom>
          <a:noFill/>
        </p:spPr>
        <p:txBody>
          <a:bodyPr wrap="square" lIns="73152" tIns="36576" rIns="73152" bIns="36576">
            <a:spAutoFit/>
          </a:bodyPr>
          <a:lstStyle/>
          <a:p>
            <a:pPr algn="ctr">
              <a:defRPr sz="1400" b="0">
                <a:solidFill>
                  <a:srgbClr val="525E6E"/>
                </a:solidFill>
              </a:defRPr>
            </a:pPr>
            <a:r>
              <a:rPr lang="en-GB" noProof="0" dirty="0"/>
              <a:t>.</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349122"/>
          </a:xfrm>
          <a:prstGeom prst="rect">
            <a:avLst/>
          </a:prstGeom>
          <a:noFill/>
        </p:spPr>
        <p:txBody>
          <a:bodyPr wrap="square" lIns="109728" tIns="36576" rIns="73152" bIns="36576" anchor="t">
            <a:spAutoFit/>
          </a:bodyPr>
          <a:lstStyle/>
          <a:p>
            <a:pPr>
              <a:spcAft>
                <a:spcPts val="400"/>
              </a:spcAft>
              <a:defRPr sz="1460">
                <a:solidFill>
                  <a:srgbClr val="525E6E"/>
                </a:solidFill>
              </a:defRPr>
            </a:pPr>
            <a:endParaRPr lang="en-GB" noProof="0" dirty="0"/>
          </a:p>
          <a:p>
            <a:pPr>
              <a:spcAft>
                <a:spcPts val="400"/>
              </a:spcAft>
              <a:defRPr sz="1460">
                <a:solidFill>
                  <a:srgbClr val="525E6E"/>
                </a:solidFill>
              </a:defRPr>
            </a:pPr>
            <a:endParaRPr lang="en-GB" dirty="0"/>
          </a:p>
          <a:p>
            <a:pPr>
              <a:spcAft>
                <a:spcPts val="400"/>
              </a:spcAft>
              <a:defRPr sz="1460">
                <a:solidFill>
                  <a:srgbClr val="525E6E"/>
                </a:solidFill>
              </a:defRPr>
            </a:pPr>
            <a:r>
              <a:rPr lang="en-GB" noProof="0" dirty="0"/>
              <a:t>Ask parents/carers what has helped before and what current concerns they have.</a:t>
            </a:r>
          </a:p>
          <a:p>
            <a:pPr>
              <a:spcAft>
                <a:spcPts val="400"/>
              </a:spcAft>
              <a:defRPr sz="1460">
                <a:solidFill>
                  <a:srgbClr val="525E6E"/>
                </a:solidFill>
              </a:defRPr>
            </a:pPr>
            <a:r>
              <a:rPr lang="en-GB" sz="1450" b="1" i="1" noProof="0" dirty="0">
                <a:ea typeface="+mn-lt"/>
                <a:cs typeface="+mn-lt"/>
              </a:rPr>
              <a:t>Work </a:t>
            </a:r>
            <a:r>
              <a:rPr lang="en-GB" sz="1450" b="1" i="1" dirty="0">
                <a:ea typeface="+mn-lt"/>
                <a:cs typeface="+mn-lt"/>
              </a:rPr>
              <a:t>collaboratively </a:t>
            </a:r>
            <a:r>
              <a:rPr lang="en-GB" sz="1450" b="1" i="1" noProof="0" dirty="0">
                <a:ea typeface="+mn-lt"/>
                <a:cs typeface="+mn-lt"/>
              </a:rPr>
              <a:t>with the SENCO, </a:t>
            </a:r>
            <a:r>
              <a:rPr lang="en-GB" sz="1450" b="1" i="1" dirty="0">
                <a:ea typeface="+mn-lt"/>
                <a:cs typeface="+mn-lt"/>
              </a:rPr>
              <a:t>parents/carers and other professionals involved in the child's care, such as speech and language therapists, educational psychologists and healthcare professionals</a:t>
            </a:r>
            <a:r>
              <a:rPr lang="en-GB" sz="1450" b="1" noProof="0" dirty="0">
                <a:ea typeface="+mn-lt"/>
                <a:cs typeface="+mn-lt"/>
              </a:rPr>
              <a:t>.</a:t>
            </a:r>
          </a:p>
          <a:p>
            <a:pPr>
              <a:spcAft>
                <a:spcPts val="400"/>
              </a:spcAft>
              <a:defRPr sz="1460">
                <a:solidFill>
                  <a:srgbClr val="525E6E"/>
                </a:solidFill>
              </a:defRPr>
            </a:pPr>
            <a:r>
              <a:rPr lang="en-GB" noProof="0" dirty="0"/>
              <a:t>Keep communication practical: attendance, workload, fatigue, peer issues, homework and exam arrangements.</a:t>
            </a:r>
          </a:p>
          <a:p>
            <a:pPr>
              <a:spcAft>
                <a:spcPts val="400"/>
              </a:spcAft>
              <a:defRPr sz="1460">
                <a:solidFill>
                  <a:srgbClr val="525E6E"/>
                </a:solidFill>
              </a:defRPr>
            </a:pPr>
            <a:r>
              <a:rPr lang="en-GB" b="1" i="1" noProof="0" dirty="0"/>
              <a:t>Review support regularly because NF1-related needs can change over time.</a:t>
            </a:r>
          </a:p>
          <a:p>
            <a:pPr>
              <a:spcAft>
                <a:spcPts val="400"/>
              </a:spcAft>
              <a:defRPr sz="1460">
                <a:solidFill>
                  <a:srgbClr val="525E6E"/>
                </a:solidFill>
              </a:defRPr>
            </a:pPr>
            <a:r>
              <a:rPr lang="en-GB" noProof="0" dirty="0"/>
              <a:t>Include the student in age-appropriate discussions so support feels collaborative rather than imposed.</a:t>
            </a:r>
          </a:p>
          <a:p>
            <a:pPr>
              <a:spcAft>
                <a:spcPts val="400"/>
              </a:spcAft>
              <a:defRPr sz="1460">
                <a:solidFill>
                  <a:srgbClr val="525E6E"/>
                </a:solidFill>
              </a:defRPr>
            </a:pPr>
            <a:r>
              <a:rPr lang="en-GB" b="1" i="1" noProof="0" dirty="0"/>
              <a:t>Record agreed strategies so all teachers respond consistently.</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Consistency matters: support works best when all staff understand the same plan.</a:t>
            </a:r>
          </a:p>
        </p:txBody>
      </p:sp>
      <p:sp>
        <p:nvSpPr>
          <p:cNvPr id="18" name="Freeform 5">
            <a:extLst>
              <a:ext uri="{FF2B5EF4-FFF2-40B4-BE49-F238E27FC236}">
                <a16:creationId xmlns:a16="http://schemas.microsoft.com/office/drawing/2014/main" id="{21890D97-1F6A-4386-CFEC-CEDFD5F12EB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9" name="Picture 18">
            <a:extLst>
              <a:ext uri="{FF2B5EF4-FFF2-40B4-BE49-F238E27FC236}">
                <a16:creationId xmlns:a16="http://schemas.microsoft.com/office/drawing/2014/main" id="{423BAFD4-1FC9-503D-4F51-AA0DB1E63F3B}"/>
              </a:ext>
            </a:extLst>
          </p:cNvPr>
          <p:cNvPicPr>
            <a:picLocks noChangeAspect="1"/>
          </p:cNvPicPr>
          <p:nvPr/>
        </p:nvPicPr>
        <p:blipFill>
          <a:blip r:embed="rId4"/>
          <a:srcRect/>
          <a:stretch>
            <a:fillRect/>
          </a:stretch>
        </p:blipFill>
        <p:spPr>
          <a:xfrm>
            <a:off x="8108124" y="708026"/>
            <a:ext cx="3661212" cy="488161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Example teacher response</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Turning awareness into everyday practice</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156448" y="2971800"/>
            <a:ext cx="2148840" cy="289310"/>
          </a:xfrm>
          <a:prstGeom prst="rect">
            <a:avLst/>
          </a:prstGeom>
          <a:noFill/>
        </p:spPr>
        <p:txBody>
          <a:bodyPr wrap="square" lIns="73152" tIns="36576" rIns="73152" bIns="36576">
            <a:spAutoFit/>
          </a:bodyPr>
          <a:lstStyle/>
          <a:p>
            <a:pPr algn="ctr">
              <a:defRPr sz="1400" b="0">
                <a:solidFill>
                  <a:srgbClr val="525E6E"/>
                </a:solidFill>
              </a:defRPr>
            </a:pPr>
            <a:r>
              <a:rPr lang="en-GB" noProof="0" dirty="0"/>
              <a:t>.</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854388"/>
          </a:xfrm>
          <a:prstGeom prst="rect">
            <a:avLst/>
          </a:prstGeom>
          <a:noFill/>
        </p:spPr>
        <p:txBody>
          <a:bodyPr wrap="square" lIns="109728" tIns="36576" rIns="73152" bIns="36576">
            <a:spAutoFit/>
          </a:bodyPr>
          <a:lstStyle/>
          <a:p>
            <a:pPr>
              <a:spcAft>
                <a:spcPts val="400"/>
              </a:spcAft>
              <a:defRPr sz="1460">
                <a:solidFill>
                  <a:srgbClr val="525E6E"/>
                </a:solidFill>
              </a:defRPr>
            </a:pPr>
            <a:r>
              <a:rPr lang="en-GB" noProof="0" dirty="0"/>
              <a:t>Instead of: “You need to try harder to finish.”</a:t>
            </a:r>
          </a:p>
          <a:p>
            <a:pPr>
              <a:spcAft>
                <a:spcPts val="400"/>
              </a:spcAft>
              <a:defRPr sz="1460">
                <a:solidFill>
                  <a:srgbClr val="525E6E"/>
                </a:solidFill>
              </a:defRPr>
            </a:pPr>
            <a:r>
              <a:rPr lang="en-GB" b="1" i="1" noProof="0" dirty="0"/>
              <a:t>Try: “I can see you understand this. Let’s choose the first two questions and build from there.”</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noProof="0" dirty="0"/>
              <a:t>Instead of: “You were absent, so catch up everything tonight.”</a:t>
            </a:r>
          </a:p>
          <a:p>
            <a:pPr>
              <a:spcAft>
                <a:spcPts val="400"/>
              </a:spcAft>
              <a:defRPr sz="1460">
                <a:solidFill>
                  <a:srgbClr val="525E6E"/>
                </a:solidFill>
              </a:defRPr>
            </a:pPr>
            <a:r>
              <a:rPr lang="en-GB" b="1" noProof="0" dirty="0"/>
              <a:t>Try: “Here are the key points you missed. We’ll prioritise these first.”</a:t>
            </a:r>
          </a:p>
          <a:p>
            <a:pPr>
              <a:spcAft>
                <a:spcPts val="400"/>
              </a:spcAft>
              <a:defRPr sz="1460">
                <a:solidFill>
                  <a:srgbClr val="525E6E"/>
                </a:solidFill>
              </a:defRPr>
            </a:pPr>
            <a:endParaRPr lang="en-GB" b="1" noProof="0" dirty="0"/>
          </a:p>
          <a:p>
            <a:pPr>
              <a:spcAft>
                <a:spcPts val="400"/>
              </a:spcAft>
              <a:defRPr sz="1460">
                <a:solidFill>
                  <a:srgbClr val="525E6E"/>
                </a:solidFill>
              </a:defRPr>
            </a:pPr>
            <a:r>
              <a:rPr lang="en-GB" noProof="0" dirty="0"/>
              <a:t>Instead of: “Why are you not joining in?”</a:t>
            </a:r>
          </a:p>
          <a:p>
            <a:pPr>
              <a:spcAft>
                <a:spcPts val="400"/>
              </a:spcAft>
              <a:defRPr sz="1460">
                <a:solidFill>
                  <a:srgbClr val="525E6E"/>
                </a:solidFill>
              </a:defRPr>
            </a:pPr>
            <a:r>
              <a:rPr lang="en-GB" b="1" noProof="0" dirty="0"/>
              <a:t>Try: “Would it help to take a smaller role today or work with one trusted partner?”</a:t>
            </a:r>
          </a:p>
          <a:p>
            <a:r>
              <a:rPr lang="de-DE" sz="1460" dirty="0">
                <a:solidFill>
                  <a:srgbClr val="525E6E"/>
                </a:solidFill>
              </a:rPr>
              <a:t>Instead of : "You just need to catch up.„</a:t>
            </a:r>
          </a:p>
          <a:p>
            <a:endParaRPr lang="de-DE" sz="1460" dirty="0">
              <a:solidFill>
                <a:srgbClr val="525E6E"/>
              </a:solidFill>
            </a:endParaRPr>
          </a:p>
          <a:p>
            <a:r>
              <a:rPr lang="de-DE" sz="1460" b="1" dirty="0">
                <a:solidFill>
                  <a:srgbClr val="525E6E"/>
                </a:solidFill>
              </a:rPr>
              <a:t>Try: "</a:t>
            </a:r>
            <a:r>
              <a:rPr lang="de-DE" sz="1460" b="1" dirty="0" err="1">
                <a:solidFill>
                  <a:srgbClr val="525E6E"/>
                </a:solidFill>
              </a:rPr>
              <a:t>Let's</a:t>
            </a:r>
            <a:r>
              <a:rPr lang="de-DE" sz="1460" b="1" dirty="0">
                <a:solidFill>
                  <a:srgbClr val="525E6E"/>
                </a:solidFill>
              </a:rPr>
              <a:t> </a:t>
            </a:r>
            <a:r>
              <a:rPr lang="de-DE" sz="1460" b="1" dirty="0" err="1">
                <a:solidFill>
                  <a:srgbClr val="525E6E"/>
                </a:solidFill>
              </a:rPr>
              <a:t>work</a:t>
            </a:r>
            <a:r>
              <a:rPr lang="de-DE" sz="1460" b="1" dirty="0">
                <a:solidFill>
                  <a:srgbClr val="525E6E"/>
                </a:solidFill>
              </a:rPr>
              <a:t> </a:t>
            </a:r>
            <a:r>
              <a:rPr lang="de-DE" sz="1460" b="1" dirty="0" err="1">
                <a:solidFill>
                  <a:srgbClr val="525E6E"/>
                </a:solidFill>
              </a:rPr>
              <a:t>together</a:t>
            </a:r>
            <a:r>
              <a:rPr lang="de-DE" sz="1460" b="1" dirty="0">
                <a:solidFill>
                  <a:srgbClr val="525E6E"/>
                </a:solidFill>
              </a:rPr>
              <a:t> </a:t>
            </a:r>
            <a:r>
              <a:rPr lang="de-DE" sz="1460" b="1" dirty="0" err="1">
                <a:solidFill>
                  <a:srgbClr val="525E6E"/>
                </a:solidFill>
              </a:rPr>
              <a:t>to</a:t>
            </a:r>
            <a:r>
              <a:rPr lang="de-DE" sz="1460" b="1" dirty="0">
                <a:solidFill>
                  <a:srgbClr val="525E6E"/>
                </a:solidFill>
              </a:rPr>
              <a:t> </a:t>
            </a:r>
            <a:r>
              <a:rPr lang="de-DE" sz="1460" b="1" dirty="0" err="1">
                <a:solidFill>
                  <a:srgbClr val="525E6E"/>
                </a:solidFill>
              </a:rPr>
              <a:t>identify</a:t>
            </a:r>
            <a:r>
              <a:rPr lang="de-DE" sz="1460" b="1" dirty="0">
                <a:solidFill>
                  <a:srgbClr val="525E6E"/>
                </a:solidFill>
              </a:rPr>
              <a:t> </a:t>
            </a:r>
            <a:r>
              <a:rPr lang="de-DE" sz="1460" b="1" dirty="0" err="1">
                <a:solidFill>
                  <a:srgbClr val="525E6E"/>
                </a:solidFill>
              </a:rPr>
              <a:t>what</a:t>
            </a:r>
            <a:r>
              <a:rPr lang="de-DE" sz="1460" b="1" dirty="0">
                <a:solidFill>
                  <a:srgbClr val="525E6E"/>
                </a:solidFill>
              </a:rPr>
              <a:t> support will </a:t>
            </a:r>
            <a:r>
              <a:rPr lang="de-DE" sz="1460" b="1" dirty="0" err="1">
                <a:solidFill>
                  <a:srgbClr val="525E6E"/>
                </a:solidFill>
              </a:rPr>
              <a:t>help</a:t>
            </a:r>
            <a:r>
              <a:rPr lang="de-DE" sz="1460" b="1" dirty="0">
                <a:solidFill>
                  <a:srgbClr val="525E6E"/>
                </a:solidFill>
              </a:rPr>
              <a:t> </a:t>
            </a:r>
            <a:r>
              <a:rPr lang="de-DE" sz="1460" b="1" dirty="0" err="1">
                <a:solidFill>
                  <a:srgbClr val="525E6E"/>
                </a:solidFill>
              </a:rPr>
              <a:t>you</a:t>
            </a:r>
            <a:r>
              <a:rPr lang="de-DE" sz="1460" b="1" dirty="0">
                <a:solidFill>
                  <a:srgbClr val="525E6E"/>
                </a:solidFill>
              </a:rPr>
              <a:t> </a:t>
            </a:r>
            <a:r>
              <a:rPr lang="de-DE" sz="1460" b="1" dirty="0" err="1">
                <a:solidFill>
                  <a:srgbClr val="525E6E"/>
                </a:solidFill>
              </a:rPr>
              <a:t>access</a:t>
            </a:r>
            <a:r>
              <a:rPr lang="de-DE" sz="1460" b="1" dirty="0">
                <a:solidFill>
                  <a:srgbClr val="525E6E"/>
                </a:solidFill>
              </a:rPr>
              <a:t> </a:t>
            </a:r>
            <a:r>
              <a:rPr lang="de-DE" sz="1460" b="1" dirty="0" err="1">
                <a:solidFill>
                  <a:srgbClr val="525E6E"/>
                </a:solidFill>
              </a:rPr>
              <a:t>the</a:t>
            </a:r>
            <a:r>
              <a:rPr lang="de-DE" sz="1460" b="1" dirty="0">
                <a:solidFill>
                  <a:srgbClr val="525E6E"/>
                </a:solidFill>
              </a:rPr>
              <a:t> </a:t>
            </a:r>
            <a:r>
              <a:rPr lang="de-DE" sz="1460" b="1" dirty="0" err="1">
                <a:solidFill>
                  <a:srgbClr val="525E6E"/>
                </a:solidFill>
              </a:rPr>
              <a:t>learning</a:t>
            </a:r>
            <a:r>
              <a:rPr lang="de-DE" sz="1460" b="1" dirty="0">
                <a:solidFill>
                  <a:srgbClr val="525E6E"/>
                </a:solidFill>
              </a:rPr>
              <a:t>."</a:t>
            </a:r>
          </a:p>
          <a:p>
            <a:pPr>
              <a:spcAft>
                <a:spcPts val="400"/>
              </a:spcAft>
              <a:defRPr sz="1460">
                <a:solidFill>
                  <a:srgbClr val="525E6E"/>
                </a:solidFill>
              </a:defRPr>
            </a:pPr>
            <a:endParaRPr lang="en-GB" noProof="0" dirty="0"/>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Supportive language reduces shame and keeps expectations realistic.</a:t>
            </a:r>
          </a:p>
        </p:txBody>
      </p:sp>
      <p:sp>
        <p:nvSpPr>
          <p:cNvPr id="18" name="Freeform 5">
            <a:extLst>
              <a:ext uri="{FF2B5EF4-FFF2-40B4-BE49-F238E27FC236}">
                <a16:creationId xmlns:a16="http://schemas.microsoft.com/office/drawing/2014/main" id="{780BA35A-1BA8-729C-8D17-BB82F0CF7ECC}"/>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7" name="Picture 16">
            <a:extLst>
              <a:ext uri="{FF2B5EF4-FFF2-40B4-BE49-F238E27FC236}">
                <a16:creationId xmlns:a16="http://schemas.microsoft.com/office/drawing/2014/main" id="{ADCCC267-B1C3-9A17-24F4-DDD3A9E213A1}"/>
              </a:ext>
            </a:extLst>
          </p:cNvPr>
          <p:cNvPicPr>
            <a:picLocks noChangeAspect="1"/>
          </p:cNvPicPr>
          <p:nvPr/>
        </p:nvPicPr>
        <p:blipFill>
          <a:blip r:embed="rId4"/>
          <a:srcRect/>
          <a:stretch>
            <a:fillRect/>
          </a:stretch>
        </p:blipFill>
        <p:spPr>
          <a:xfrm>
            <a:off x="6561828" y="-1078992"/>
            <a:ext cx="51435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61320" y="-124951"/>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Key takeaways for teachers</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What to remember after the session</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1074420" y="2204471"/>
            <a:ext cx="6172200" cy="2403735"/>
          </a:xfrm>
          <a:prstGeom prst="rect">
            <a:avLst/>
          </a:prstGeom>
          <a:noFill/>
        </p:spPr>
        <p:txBody>
          <a:bodyPr wrap="square" lIns="109728" tIns="36576" rIns="73152" bIns="36576">
            <a:spAutoFit/>
          </a:bodyPr>
          <a:lstStyle/>
          <a:p>
            <a:pPr>
              <a:spcAft>
                <a:spcPts val="400"/>
              </a:spcAft>
              <a:defRPr sz="1460">
                <a:solidFill>
                  <a:srgbClr val="525E6E"/>
                </a:solidFill>
              </a:defRPr>
            </a:pPr>
            <a:r>
              <a:rPr lang="en-GB" noProof="0" dirty="0"/>
              <a:t>NF1 affects students differently, so individualised support is essential.</a:t>
            </a:r>
          </a:p>
          <a:p>
            <a:pPr>
              <a:spcAft>
                <a:spcPts val="400"/>
              </a:spcAft>
              <a:defRPr sz="1460">
                <a:solidFill>
                  <a:srgbClr val="525E6E"/>
                </a:solidFill>
              </a:defRPr>
            </a:pPr>
            <a:r>
              <a:rPr lang="en-GB" b="1" i="1" noProof="0" dirty="0"/>
              <a:t>Learning, attention, organisation, fatigue and emotional wellbeing can all be affected.</a:t>
            </a:r>
          </a:p>
          <a:p>
            <a:pPr>
              <a:spcAft>
                <a:spcPts val="400"/>
              </a:spcAft>
              <a:defRPr sz="1460">
                <a:solidFill>
                  <a:srgbClr val="525E6E"/>
                </a:solidFill>
              </a:defRPr>
            </a:pPr>
            <a:r>
              <a:rPr lang="en-GB" noProof="0" dirty="0"/>
              <a:t>Behaviour may be communication: look for the barrier before assuming the student is not trying.</a:t>
            </a:r>
          </a:p>
          <a:p>
            <a:pPr>
              <a:spcAft>
                <a:spcPts val="400"/>
              </a:spcAft>
              <a:defRPr sz="1460">
                <a:solidFill>
                  <a:srgbClr val="525E6E"/>
                </a:solidFill>
              </a:defRPr>
            </a:pPr>
            <a:r>
              <a:rPr lang="en-GB" b="1" i="1" noProof="0" dirty="0"/>
              <a:t>Small classroom adjustments can make a major difference.</a:t>
            </a:r>
          </a:p>
          <a:p>
            <a:pPr>
              <a:spcAft>
                <a:spcPts val="400"/>
              </a:spcAft>
              <a:defRPr sz="1460">
                <a:solidFill>
                  <a:srgbClr val="525E6E"/>
                </a:solidFill>
              </a:defRPr>
            </a:pPr>
            <a:r>
              <a:rPr lang="en-GB" noProof="0" dirty="0"/>
              <a:t>Protect the student’s privacy and respond firmly to teasing or bullying.</a:t>
            </a:r>
          </a:p>
          <a:p>
            <a:pPr>
              <a:spcAft>
                <a:spcPts val="400"/>
              </a:spcAft>
              <a:defRPr sz="1460">
                <a:solidFill>
                  <a:srgbClr val="525E6E"/>
                </a:solidFill>
              </a:defRPr>
            </a:pPr>
            <a:r>
              <a:rPr lang="en-GB" b="1" noProof="0" dirty="0"/>
              <a:t>Work with the student, family, SENCO and wider school team</a:t>
            </a:r>
            <a:r>
              <a:rPr lang="en-GB" noProof="0" dirty="0"/>
              <a:t>.</a:t>
            </a:r>
          </a:p>
          <a:p>
            <a:pPr>
              <a:spcAft>
                <a:spcPts val="400"/>
              </a:spcAft>
              <a:defRPr sz="1460">
                <a:solidFill>
                  <a:srgbClr val="525E6E"/>
                </a:solidFill>
              </a:defRPr>
            </a:pPr>
            <a:r>
              <a:rPr lang="en-GB" noProof="0" dirty="0"/>
              <a:t>Keep expectations high, but make the route to success accessible.</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The goal is not to make NF1 the centre of the student’s identity. The goal is to make school feel safe, fair and achievable.</a:t>
            </a:r>
          </a:p>
        </p:txBody>
      </p:sp>
      <p:sp>
        <p:nvSpPr>
          <p:cNvPr id="18" name="Freeform 5">
            <a:extLst>
              <a:ext uri="{FF2B5EF4-FFF2-40B4-BE49-F238E27FC236}">
                <a16:creationId xmlns:a16="http://schemas.microsoft.com/office/drawing/2014/main" id="{3514AD4E-035D-CF4E-72F1-6039B1AC34C4}"/>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7" name="Picture 16">
            <a:extLst>
              <a:ext uri="{FF2B5EF4-FFF2-40B4-BE49-F238E27FC236}">
                <a16:creationId xmlns:a16="http://schemas.microsoft.com/office/drawing/2014/main" id="{5A0A3924-C036-4AEF-3791-100CD8C9B442}"/>
              </a:ext>
            </a:extLst>
          </p:cNvPr>
          <p:cNvPicPr>
            <a:picLocks noChangeAspect="1"/>
          </p:cNvPicPr>
          <p:nvPr/>
        </p:nvPicPr>
        <p:blipFill>
          <a:blip r:embed="rId4"/>
          <a:srcRect/>
          <a:stretch>
            <a:fillRect/>
          </a:stretch>
        </p:blipFill>
        <p:spPr>
          <a:xfrm>
            <a:off x="7492574" y="398298"/>
            <a:ext cx="2671917" cy="538071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C7DCF-B3BA-64A6-00E2-949836DE27A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A160CB9-A1FC-A472-1DF5-F322EFCF28A1}"/>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DF21DB69-265B-656F-230A-548599961A38}"/>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1F5621D7-6789-0F8B-93CD-E1A8BE980388}"/>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576E8106-3477-3CDA-8636-166F93A7AA50}"/>
              </a:ext>
            </a:extLst>
          </p:cNvPr>
          <p:cNvSpPr txBox="1"/>
          <p:nvPr/>
        </p:nvSpPr>
        <p:spPr>
          <a:xfrm>
            <a:off x="502920" y="256032"/>
            <a:ext cx="5886355" cy="523220"/>
          </a:xfrm>
          <a:prstGeom prst="rect">
            <a:avLst/>
          </a:prstGeom>
          <a:noFill/>
        </p:spPr>
        <p:txBody>
          <a:bodyPr wrap="none">
            <a:spAutoFit/>
          </a:bodyPr>
          <a:lstStyle/>
          <a:p>
            <a:pPr>
              <a:defRPr sz="2800" b="1">
                <a:solidFill>
                  <a:srgbClr val="183558"/>
                </a:solidFill>
              </a:defRPr>
            </a:pPr>
            <a:r>
              <a:rPr lang="en-GB" dirty="0"/>
              <a:t>What every Teacher should remember</a:t>
            </a:r>
            <a:endParaRPr lang="en-GB" noProof="0" dirty="0"/>
          </a:p>
        </p:txBody>
      </p:sp>
      <p:sp>
        <p:nvSpPr>
          <p:cNvPr id="7" name="Rounded Rectangle 6">
            <a:extLst>
              <a:ext uri="{FF2B5EF4-FFF2-40B4-BE49-F238E27FC236}">
                <a16:creationId xmlns:a16="http://schemas.microsoft.com/office/drawing/2014/main" id="{F93EE5B0-BC84-076D-CCFB-3DEEB912DD4C}"/>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A8953646-7FA2-001A-9742-D8B1A8FF6AF4}"/>
              </a:ext>
            </a:extLst>
          </p:cNvPr>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TextBox 8">
            <a:extLst>
              <a:ext uri="{FF2B5EF4-FFF2-40B4-BE49-F238E27FC236}">
                <a16:creationId xmlns:a16="http://schemas.microsoft.com/office/drawing/2014/main" id="{5DC7F38B-1E01-E73F-BD34-690C5F27164A}"/>
              </a:ext>
            </a:extLst>
          </p:cNvPr>
          <p:cNvSpPr txBox="1"/>
          <p:nvPr/>
        </p:nvSpPr>
        <p:spPr>
          <a:xfrm>
            <a:off x="8549640" y="1901952"/>
            <a:ext cx="1417320" cy="914400"/>
          </a:xfrm>
          <a:prstGeom prst="rect">
            <a:avLst/>
          </a:prstGeom>
          <a:noFill/>
        </p:spPr>
        <p:txBody>
          <a:bodyPr wrap="square" lIns="73152" tIns="36576" rIns="73152" bIns="36576">
            <a:spAutoFit/>
          </a:bodyPr>
          <a:lstStyle/>
          <a:p>
            <a:pPr algn="ctr">
              <a:defRPr sz="5000" b="0">
                <a:solidFill>
                  <a:srgbClr val="183558"/>
                </a:solidFill>
              </a:defRPr>
            </a:pPr>
            <a:r>
              <a:rPr lang="en-GB" noProof="0" dirty="0"/>
              <a:t>🔗</a:t>
            </a:r>
          </a:p>
        </p:txBody>
      </p:sp>
      <p:sp>
        <p:nvSpPr>
          <p:cNvPr id="10" name="TextBox 9">
            <a:extLst>
              <a:ext uri="{FF2B5EF4-FFF2-40B4-BE49-F238E27FC236}">
                <a16:creationId xmlns:a16="http://schemas.microsoft.com/office/drawing/2014/main" id="{0D9179AF-10CC-BBE5-43E8-A7BD646BAF49}"/>
              </a:ext>
            </a:extLst>
          </p:cNvPr>
          <p:cNvSpPr txBox="1"/>
          <p:nvPr/>
        </p:nvSpPr>
        <p:spPr>
          <a:xfrm>
            <a:off x="8156448" y="2971800"/>
            <a:ext cx="2148840" cy="1188720"/>
          </a:xfrm>
          <a:prstGeom prst="rect">
            <a:avLst/>
          </a:prstGeom>
          <a:noFill/>
        </p:spPr>
        <p:txBody>
          <a:bodyPr wrap="square" lIns="73152" tIns="36576" rIns="73152" bIns="36576">
            <a:spAutoFit/>
          </a:bodyPr>
          <a:lstStyle/>
          <a:p>
            <a:pPr algn="ctr">
              <a:defRPr sz="1400" b="0">
                <a:solidFill>
                  <a:srgbClr val="525E6E"/>
                </a:solidFill>
              </a:defRPr>
            </a:pPr>
            <a:r>
              <a:rPr lang="en-GB" noProof="0" dirty="0"/>
              <a:t>Visual idea:</a:t>
            </a:r>
            <a:br>
              <a:rPr lang="en-GB" noProof="0" dirty="0"/>
            </a:br>
            <a:r>
              <a:rPr lang="de-DE" sz="1400" dirty="0"/>
              <a:t>A </a:t>
            </a:r>
            <a:r>
              <a:rPr lang="de-DE" sz="1400" dirty="0" err="1"/>
              <a:t>teacher</a:t>
            </a:r>
            <a:r>
              <a:rPr lang="de-DE" sz="1400" dirty="0"/>
              <a:t> </a:t>
            </a:r>
            <a:r>
              <a:rPr lang="de-DE" sz="1400" dirty="0" err="1"/>
              <a:t>standing</a:t>
            </a:r>
            <a:r>
              <a:rPr lang="de-DE" sz="1400" dirty="0"/>
              <a:t> </a:t>
            </a:r>
            <a:r>
              <a:rPr lang="de-DE" sz="1400" dirty="0" err="1"/>
              <a:t>beside</a:t>
            </a:r>
            <a:r>
              <a:rPr lang="de-DE" sz="1400" dirty="0"/>
              <a:t> a </a:t>
            </a:r>
            <a:r>
              <a:rPr lang="de-DE" sz="1400" dirty="0" err="1"/>
              <a:t>student</a:t>
            </a:r>
            <a:r>
              <a:rPr lang="de-DE" sz="1400" dirty="0"/>
              <a:t> </a:t>
            </a:r>
            <a:r>
              <a:rPr lang="de-DE" sz="1400" dirty="0" err="1"/>
              <a:t>looking</a:t>
            </a:r>
            <a:r>
              <a:rPr lang="de-DE" sz="1400" dirty="0"/>
              <a:t> at a </a:t>
            </a:r>
            <a:r>
              <a:rPr lang="de-DE" sz="1400" dirty="0" err="1"/>
              <a:t>bright</a:t>
            </a:r>
            <a:r>
              <a:rPr lang="de-DE" sz="1400" dirty="0"/>
              <a:t> </a:t>
            </a:r>
            <a:r>
              <a:rPr lang="de-DE" sz="1400" dirty="0" err="1"/>
              <a:t>future</a:t>
            </a:r>
            <a:r>
              <a:rPr lang="de-DE" sz="1400" dirty="0"/>
              <a:t> (e.g. </a:t>
            </a:r>
            <a:r>
              <a:rPr lang="de-DE" sz="1400" dirty="0" err="1"/>
              <a:t>graduation</a:t>
            </a:r>
            <a:r>
              <a:rPr lang="de-DE" sz="1400" dirty="0"/>
              <a:t> </a:t>
            </a:r>
            <a:r>
              <a:rPr lang="de-DE" sz="1400" dirty="0" err="1"/>
              <a:t>cap</a:t>
            </a:r>
            <a:r>
              <a:rPr lang="de-DE" sz="1400" dirty="0"/>
              <a:t>, </a:t>
            </a:r>
            <a:r>
              <a:rPr lang="de-DE" sz="1400" dirty="0" err="1"/>
              <a:t>books</a:t>
            </a:r>
            <a:r>
              <a:rPr lang="de-DE" sz="1400" dirty="0"/>
              <a:t>, </a:t>
            </a:r>
            <a:r>
              <a:rPr lang="de-DE" sz="1400" dirty="0" err="1"/>
              <a:t>stars</a:t>
            </a:r>
            <a:r>
              <a:rPr lang="de-DE" sz="1400" dirty="0"/>
              <a:t>, </a:t>
            </a:r>
            <a:r>
              <a:rPr lang="de-DE" sz="1400" dirty="0" err="1"/>
              <a:t>pathway</a:t>
            </a:r>
            <a:r>
              <a:rPr lang="de-DE" sz="1400" dirty="0"/>
              <a:t>)</a:t>
            </a:r>
            <a:r>
              <a:rPr lang="en-GB" noProof="0" dirty="0"/>
              <a:t>.</a:t>
            </a:r>
          </a:p>
        </p:txBody>
      </p:sp>
      <p:sp>
        <p:nvSpPr>
          <p:cNvPr id="11" name="Rounded Rectangle 10">
            <a:extLst>
              <a:ext uri="{FF2B5EF4-FFF2-40B4-BE49-F238E27FC236}">
                <a16:creationId xmlns:a16="http://schemas.microsoft.com/office/drawing/2014/main" id="{854A93A5-98EC-D44C-53E0-88CC7A35DA07}"/>
              </a:ext>
            </a:extLst>
          </p:cNvPr>
          <p:cNvSpPr/>
          <p:nvPr/>
        </p:nvSpPr>
        <p:spPr>
          <a:xfrm>
            <a:off x="8069580" y="4987072"/>
            <a:ext cx="2286000" cy="658368"/>
          </a:xfrm>
          <a:prstGeom prst="round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 name="TextBox 11">
            <a:extLst>
              <a:ext uri="{FF2B5EF4-FFF2-40B4-BE49-F238E27FC236}">
                <a16:creationId xmlns:a16="http://schemas.microsoft.com/office/drawing/2014/main" id="{1C2CD117-B53E-C1FB-833D-8C1AAF3077B2}"/>
              </a:ext>
            </a:extLst>
          </p:cNvPr>
          <p:cNvSpPr txBox="1"/>
          <p:nvPr/>
        </p:nvSpPr>
        <p:spPr>
          <a:xfrm>
            <a:off x="8229600" y="5102351"/>
            <a:ext cx="2057400" cy="427809"/>
          </a:xfrm>
          <a:prstGeom prst="rect">
            <a:avLst/>
          </a:prstGeom>
          <a:noFill/>
        </p:spPr>
        <p:txBody>
          <a:bodyPr wrap="square" lIns="73152" tIns="36576" rIns="73152" bIns="36576">
            <a:spAutoFit/>
          </a:bodyPr>
          <a:lstStyle/>
          <a:p>
            <a:pPr algn="ctr">
              <a:defRPr sz="1150" b="1">
                <a:solidFill>
                  <a:srgbClr val="009496"/>
                </a:solidFill>
              </a:defRPr>
            </a:pPr>
            <a:r>
              <a:rPr lang="de-DE" sz="1150" b="1" dirty="0"/>
              <a:t>Support </a:t>
            </a:r>
            <a:r>
              <a:rPr lang="de-DE" sz="1150" b="1" dirty="0" err="1"/>
              <a:t>today</a:t>
            </a:r>
            <a:r>
              <a:rPr lang="de-DE" sz="1150" b="1" dirty="0"/>
              <a:t> → Success </a:t>
            </a:r>
            <a:r>
              <a:rPr lang="de-DE" sz="1150" b="1" dirty="0" err="1"/>
              <a:t>tomorrow</a:t>
            </a:r>
            <a:endParaRPr lang="en-GB" noProof="0" dirty="0"/>
          </a:p>
        </p:txBody>
      </p:sp>
      <p:sp>
        <p:nvSpPr>
          <p:cNvPr id="13" name="Rounded Rectangle 12">
            <a:extLst>
              <a:ext uri="{FF2B5EF4-FFF2-40B4-BE49-F238E27FC236}">
                <a16:creationId xmlns:a16="http://schemas.microsoft.com/office/drawing/2014/main" id="{CC01475F-9F06-2F09-DF37-BFAF015E290B}"/>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12A961C3-D574-840E-8A23-D0FA3ABAC64F}"/>
              </a:ext>
            </a:extLst>
          </p:cNvPr>
          <p:cNvSpPr txBox="1"/>
          <p:nvPr/>
        </p:nvSpPr>
        <p:spPr>
          <a:xfrm>
            <a:off x="868680" y="1572768"/>
            <a:ext cx="6172200" cy="2566857"/>
          </a:xfrm>
          <a:prstGeom prst="rect">
            <a:avLst/>
          </a:prstGeom>
          <a:noFill/>
        </p:spPr>
        <p:txBody>
          <a:bodyPr wrap="square" lIns="109728" tIns="36576" rIns="73152" bIns="36576">
            <a:spAutoFit/>
          </a:bodyPr>
          <a:lstStyle/>
          <a:p>
            <a:endParaRPr lang="de-DE" b="1" dirty="0">
              <a:solidFill>
                <a:srgbClr val="525E6E"/>
              </a:solidFill>
            </a:endParaRPr>
          </a:p>
          <a:p>
            <a:r>
              <a:rPr lang="de-DE" b="1" dirty="0">
                <a:solidFill>
                  <a:srgbClr val="525E6E"/>
                </a:solidFill>
              </a:rPr>
              <a:t>Students with NF1 are capable of achieving extraordinary things.</a:t>
            </a:r>
          </a:p>
          <a:p>
            <a:endParaRPr lang="de-DE" dirty="0">
              <a:solidFill>
                <a:srgbClr val="525E6E"/>
              </a:solidFill>
            </a:endParaRPr>
          </a:p>
          <a:p>
            <a:r>
              <a:rPr lang="de-DE" i="1" dirty="0">
                <a:solidFill>
                  <a:srgbClr val="525E6E"/>
                </a:solidFill>
              </a:rPr>
              <a:t>Our role is not to expect them to overcome unnecessary barriers alone.</a:t>
            </a:r>
          </a:p>
          <a:p>
            <a:endParaRPr lang="de-DE" i="1" dirty="0">
              <a:solidFill>
                <a:srgbClr val="525E6E"/>
              </a:solidFill>
            </a:endParaRPr>
          </a:p>
          <a:p>
            <a:r>
              <a:rPr lang="de-DE" i="1" dirty="0">
                <a:solidFill>
                  <a:srgbClr val="525E6E"/>
                </a:solidFill>
              </a:rPr>
              <a:t>Our role is to provide the understanding, adjustments, and encouragement that allow them to reach their potential.</a:t>
            </a:r>
          </a:p>
        </p:txBody>
      </p:sp>
      <p:sp>
        <p:nvSpPr>
          <p:cNvPr id="15" name="Rounded Rectangle 14">
            <a:extLst>
              <a:ext uri="{FF2B5EF4-FFF2-40B4-BE49-F238E27FC236}">
                <a16:creationId xmlns:a16="http://schemas.microsoft.com/office/drawing/2014/main" id="{01BB447A-2873-5CC4-0AA1-7EE588E6D855}"/>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7A0B48EE-F170-9018-E5E0-45888C0C6D9D}"/>
              </a:ext>
            </a:extLst>
          </p:cNvPr>
          <p:cNvSpPr txBox="1"/>
          <p:nvPr/>
        </p:nvSpPr>
        <p:spPr>
          <a:xfrm>
            <a:off x="822960" y="5779008"/>
            <a:ext cx="9555480" cy="292608"/>
          </a:xfrm>
          <a:prstGeom prst="rect">
            <a:avLst/>
          </a:prstGeom>
          <a:noFill/>
        </p:spPr>
        <p:txBody>
          <a:bodyPr wrap="square" lIns="73152" tIns="36576" rIns="73152" bIns="36576">
            <a:spAutoFit/>
          </a:bodyPr>
          <a:lstStyle/>
          <a:p>
            <a:pPr>
              <a:defRPr sz="1350" b="1">
                <a:solidFill>
                  <a:srgbClr val="183558"/>
                </a:solidFill>
              </a:defRPr>
            </a:pPr>
            <a:r>
              <a:rPr lang="de-DE" sz="1350" b="1" dirty="0"/>
              <a:t>Every student deserves the opportunity to feel understood, included and able to thrive.</a:t>
            </a:r>
            <a:endParaRPr lang="en-GB" noProof="0" dirty="0"/>
          </a:p>
        </p:txBody>
      </p:sp>
      <p:sp>
        <p:nvSpPr>
          <p:cNvPr id="18" name="Freeform 5">
            <a:extLst>
              <a:ext uri="{FF2B5EF4-FFF2-40B4-BE49-F238E27FC236}">
                <a16:creationId xmlns:a16="http://schemas.microsoft.com/office/drawing/2014/main" id="{13101791-4C16-5859-56C8-4468982E1312}"/>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9" name="Picture 18">
            <a:extLst>
              <a:ext uri="{FF2B5EF4-FFF2-40B4-BE49-F238E27FC236}">
                <a16:creationId xmlns:a16="http://schemas.microsoft.com/office/drawing/2014/main" id="{39983074-0274-C438-5247-91A3F543C815}"/>
              </a:ext>
            </a:extLst>
          </p:cNvPr>
          <p:cNvPicPr>
            <a:picLocks noChangeAspect="1"/>
          </p:cNvPicPr>
          <p:nvPr/>
        </p:nvPicPr>
        <p:blipFill>
          <a:blip r:embed="rId4"/>
          <a:srcRect/>
          <a:stretch>
            <a:fillRect/>
          </a:stretch>
        </p:blipFill>
        <p:spPr>
          <a:xfrm>
            <a:off x="8156448" y="1526084"/>
            <a:ext cx="2101111" cy="3081345"/>
          </a:xfrm>
          <a:prstGeom prst="rect">
            <a:avLst/>
          </a:prstGeom>
        </p:spPr>
      </p:pic>
    </p:spTree>
    <p:extLst>
      <p:ext uri="{BB962C8B-B14F-4D97-AF65-F5344CB8AC3E}">
        <p14:creationId xmlns:p14="http://schemas.microsoft.com/office/powerpoint/2010/main" val="1209781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57368-A4CE-9222-15EC-59502CD8E9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CA67A84-191E-FE9D-ACC7-316DF3BBCCB5}"/>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5DDC1294-5A33-4019-2636-57CDF4118B8C}"/>
              </a:ext>
            </a:extLst>
          </p:cNvPr>
          <p:cNvSpPr txBox="1"/>
          <p:nvPr/>
        </p:nvSpPr>
        <p:spPr>
          <a:xfrm>
            <a:off x="314076" y="130117"/>
            <a:ext cx="2965748" cy="523220"/>
          </a:xfrm>
          <a:prstGeom prst="rect">
            <a:avLst/>
          </a:prstGeom>
          <a:noFill/>
        </p:spPr>
        <p:txBody>
          <a:bodyPr wrap="none">
            <a:spAutoFit/>
          </a:bodyPr>
          <a:lstStyle/>
          <a:p>
            <a:pPr>
              <a:defRPr sz="2800" b="1">
                <a:solidFill>
                  <a:srgbClr val="183558"/>
                </a:solidFill>
              </a:defRPr>
            </a:pPr>
            <a:r>
              <a:rPr lang="en-GB" sz="2800" b="1" dirty="0"/>
              <a:t>A REAL-LIFE STORY</a:t>
            </a:r>
            <a:endParaRPr lang="en-GB" noProof="0" dirty="0"/>
          </a:p>
        </p:txBody>
      </p:sp>
      <p:sp>
        <p:nvSpPr>
          <p:cNvPr id="6" name="TextBox 5">
            <a:extLst>
              <a:ext uri="{FF2B5EF4-FFF2-40B4-BE49-F238E27FC236}">
                <a16:creationId xmlns:a16="http://schemas.microsoft.com/office/drawing/2014/main" id="{F5FCEC5A-ACDC-3063-0227-55C9D0ECCB2E}"/>
              </a:ext>
            </a:extLst>
          </p:cNvPr>
          <p:cNvSpPr txBox="1"/>
          <p:nvPr/>
        </p:nvSpPr>
        <p:spPr>
          <a:xfrm>
            <a:off x="530352" y="804672"/>
            <a:ext cx="3246530" cy="307777"/>
          </a:xfrm>
          <a:prstGeom prst="rect">
            <a:avLst/>
          </a:prstGeom>
          <a:noFill/>
        </p:spPr>
        <p:txBody>
          <a:bodyPr wrap="none">
            <a:spAutoFit/>
          </a:bodyPr>
          <a:lstStyle/>
          <a:p>
            <a:r>
              <a:rPr lang="en-GB" sz="1400" dirty="0"/>
              <a:t>The difference the right support can make</a:t>
            </a:r>
            <a:endParaRPr lang="en-GB" sz="1400" b="1" dirty="0"/>
          </a:p>
        </p:txBody>
      </p:sp>
      <p:sp>
        <p:nvSpPr>
          <p:cNvPr id="7" name="Rounded Rectangle 6">
            <a:extLst>
              <a:ext uri="{FF2B5EF4-FFF2-40B4-BE49-F238E27FC236}">
                <a16:creationId xmlns:a16="http://schemas.microsoft.com/office/drawing/2014/main" id="{06518ADC-5776-A9FA-A08F-482E844E7DED}"/>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942B8811-F251-3716-5C45-C26711EA21AC}"/>
              </a:ext>
            </a:extLst>
          </p:cNvPr>
          <p:cNvSpPr/>
          <p:nvPr/>
        </p:nvSpPr>
        <p:spPr>
          <a:xfrm>
            <a:off x="7754112" y="125730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F4829ABD-8E17-58CE-90D8-13A51B0A9F59}"/>
              </a:ext>
            </a:extLst>
          </p:cNvPr>
          <p:cNvSpPr txBox="1"/>
          <p:nvPr/>
        </p:nvSpPr>
        <p:spPr>
          <a:xfrm>
            <a:off x="7926842" y="3775186"/>
            <a:ext cx="2634478" cy="1551194"/>
          </a:xfrm>
          <a:prstGeom prst="rect">
            <a:avLst/>
          </a:prstGeom>
          <a:noFill/>
        </p:spPr>
        <p:txBody>
          <a:bodyPr wrap="square" lIns="73152" tIns="36576" rIns="73152" bIns="36576">
            <a:spAutoFit/>
          </a:bodyPr>
          <a:lstStyle/>
          <a:p>
            <a:br>
              <a:rPr lang="en-GB" sz="1600" dirty="0"/>
            </a:br>
            <a:r>
              <a:rPr lang="en-GB" sz="1600" dirty="0"/>
              <a:t>Her ability hadn't suddenly changed. What changed was the support around her — and her story is not an isolated one.</a:t>
            </a:r>
          </a:p>
        </p:txBody>
      </p:sp>
      <p:sp>
        <p:nvSpPr>
          <p:cNvPr id="13" name="Rounded Rectangle 12">
            <a:extLst>
              <a:ext uri="{FF2B5EF4-FFF2-40B4-BE49-F238E27FC236}">
                <a16:creationId xmlns:a16="http://schemas.microsoft.com/office/drawing/2014/main" id="{0B3848CD-4A9C-19E4-9C8B-EDEA0A082043}"/>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D22A9380-DB4A-7844-A63D-8CAE6C4C025A}"/>
              </a:ext>
            </a:extLst>
          </p:cNvPr>
          <p:cNvSpPr txBox="1"/>
          <p:nvPr/>
        </p:nvSpPr>
        <p:spPr>
          <a:xfrm>
            <a:off x="1063285" y="1356431"/>
            <a:ext cx="6172200" cy="3397853"/>
          </a:xfrm>
          <a:prstGeom prst="rect">
            <a:avLst/>
          </a:prstGeom>
          <a:noFill/>
        </p:spPr>
        <p:txBody>
          <a:bodyPr wrap="square" lIns="109728" tIns="36576" rIns="73152" bIns="36576">
            <a:spAutoFit/>
          </a:bodyPr>
          <a:lstStyle/>
          <a:p>
            <a:endParaRPr lang="en-GB" b="1" dirty="0"/>
          </a:p>
          <a:p>
            <a:r>
              <a:rPr lang="en-GB" b="1" dirty="0"/>
              <a:t>At six years old, she couldn't write her own name.</a:t>
            </a:r>
            <a:endParaRPr lang="en-GB" dirty="0"/>
          </a:p>
          <a:p>
            <a:r>
              <a:rPr lang="en-GB" dirty="0"/>
              <a:t>She struggled throughout school and was excluded from PE because of difficulties associated with NF1.</a:t>
            </a:r>
          </a:p>
          <a:p>
            <a:r>
              <a:rPr lang="en-GB" dirty="0"/>
              <a:t>She was told she wasn't going to get anywhere.</a:t>
            </a:r>
          </a:p>
          <a:p>
            <a:r>
              <a:rPr lang="en-GB" b="1" dirty="0"/>
              <a:t>She left school with just one GCSE.</a:t>
            </a:r>
            <a:endParaRPr lang="en-GB" dirty="0"/>
          </a:p>
          <a:p>
            <a:r>
              <a:rPr lang="en-GB" dirty="0"/>
              <a:t>Then she went to college and received the right support.</a:t>
            </a:r>
          </a:p>
          <a:p>
            <a:r>
              <a:rPr lang="en-GB" b="1" dirty="0"/>
              <a:t>She achieved a Sports Diploma.</a:t>
            </a:r>
          </a:p>
          <a:p>
            <a:endParaRPr lang="en-GB" dirty="0"/>
          </a:p>
          <a:p>
            <a:r>
              <a:rPr lang="en-GB" dirty="0"/>
              <a:t>She went on to university and graduated with a:</a:t>
            </a:r>
          </a:p>
          <a:p>
            <a:r>
              <a:rPr lang="en-GB" b="1" dirty="0"/>
              <a:t>Degree in Graphic Design Engineering</a:t>
            </a:r>
          </a:p>
          <a:p>
            <a:endParaRPr lang="en-GB" b="1" dirty="0"/>
          </a:p>
        </p:txBody>
      </p:sp>
      <p:sp>
        <p:nvSpPr>
          <p:cNvPr id="15" name="Rounded Rectangle 14">
            <a:extLst>
              <a:ext uri="{FF2B5EF4-FFF2-40B4-BE49-F238E27FC236}">
                <a16:creationId xmlns:a16="http://schemas.microsoft.com/office/drawing/2014/main" id="{6BDEB994-50CD-C376-012C-DFEF033A9B7E}"/>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 name="Freeform 5">
            <a:extLst>
              <a:ext uri="{FF2B5EF4-FFF2-40B4-BE49-F238E27FC236}">
                <a16:creationId xmlns:a16="http://schemas.microsoft.com/office/drawing/2014/main" id="{144E937F-03CB-88AC-E9F2-43E62294FB7A}"/>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9" name="Picture 8">
            <a:extLst>
              <a:ext uri="{FF2B5EF4-FFF2-40B4-BE49-F238E27FC236}">
                <a16:creationId xmlns:a16="http://schemas.microsoft.com/office/drawing/2014/main" id="{F3E5898A-DBC9-8818-7590-30A137A58E56}"/>
              </a:ext>
            </a:extLst>
          </p:cNvPr>
          <p:cNvPicPr>
            <a:picLocks noChangeAspect="1"/>
          </p:cNvPicPr>
          <p:nvPr/>
        </p:nvPicPr>
        <p:blipFill>
          <a:blip r:embed="rId4"/>
          <a:srcRect/>
          <a:stretch>
            <a:fillRect/>
          </a:stretch>
        </p:blipFill>
        <p:spPr>
          <a:xfrm>
            <a:off x="8960472" y="958560"/>
            <a:ext cx="3011754" cy="3011754"/>
          </a:xfrm>
          <a:prstGeom prst="rect">
            <a:avLst/>
          </a:prstGeom>
        </p:spPr>
      </p:pic>
    </p:spTree>
    <p:extLst>
      <p:ext uri="{BB962C8B-B14F-4D97-AF65-F5344CB8AC3E}">
        <p14:creationId xmlns:p14="http://schemas.microsoft.com/office/powerpoint/2010/main" val="4190877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F0BB6-6B57-BEF5-F2C9-C1F10E9CEA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25EC64-D3F6-8E92-283C-DB3AF9FA7CAC}"/>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CF4E23C4-3D5A-94F1-F8F0-10A0EBE5584D}"/>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D17D3CC5-49C9-3CB0-53B1-856094F63C5E}"/>
              </a:ext>
            </a:extLst>
          </p:cNvPr>
          <p:cNvSpPr txBox="1"/>
          <p:nvPr/>
        </p:nvSpPr>
        <p:spPr>
          <a:xfrm>
            <a:off x="314076" y="157002"/>
            <a:ext cx="2934073" cy="523220"/>
          </a:xfrm>
          <a:prstGeom prst="rect">
            <a:avLst/>
          </a:prstGeom>
          <a:noFill/>
        </p:spPr>
        <p:txBody>
          <a:bodyPr wrap="none">
            <a:spAutoFit/>
          </a:bodyPr>
          <a:lstStyle/>
          <a:p>
            <a:pPr>
              <a:defRPr sz="2800" b="1">
                <a:solidFill>
                  <a:srgbClr val="183558"/>
                </a:solidFill>
              </a:defRPr>
            </a:pPr>
            <a:r>
              <a:rPr lang="en-GB" sz="2800" b="1"/>
              <a:t>SHE IS NOT </a:t>
            </a:r>
            <a:r>
              <a:rPr lang="en-GB" sz="2800" b="1" dirty="0"/>
              <a:t>ALONE</a:t>
            </a:r>
            <a:endParaRPr lang="en-GB" noProof="0" dirty="0"/>
          </a:p>
        </p:txBody>
      </p:sp>
      <p:sp>
        <p:nvSpPr>
          <p:cNvPr id="6" name="TextBox 5">
            <a:extLst>
              <a:ext uri="{FF2B5EF4-FFF2-40B4-BE49-F238E27FC236}">
                <a16:creationId xmlns:a16="http://schemas.microsoft.com/office/drawing/2014/main" id="{153390CE-2044-2650-B773-8F185EE348F4}"/>
              </a:ext>
            </a:extLst>
          </p:cNvPr>
          <p:cNvSpPr txBox="1"/>
          <p:nvPr/>
        </p:nvSpPr>
        <p:spPr>
          <a:xfrm>
            <a:off x="530352" y="804672"/>
            <a:ext cx="2073837" cy="307777"/>
          </a:xfrm>
          <a:prstGeom prst="rect">
            <a:avLst/>
          </a:prstGeom>
          <a:noFill/>
        </p:spPr>
        <p:txBody>
          <a:bodyPr wrap="none">
            <a:spAutoFit/>
          </a:bodyPr>
          <a:lstStyle/>
          <a:p>
            <a:r>
              <a:rPr lang="en-GB" sz="1400" dirty="0"/>
              <a:t>Don't limit a child's future</a:t>
            </a:r>
            <a:endParaRPr lang="en-GB" sz="1400" b="1" dirty="0"/>
          </a:p>
        </p:txBody>
      </p:sp>
      <p:sp>
        <p:nvSpPr>
          <p:cNvPr id="7" name="Rounded Rectangle 6">
            <a:extLst>
              <a:ext uri="{FF2B5EF4-FFF2-40B4-BE49-F238E27FC236}">
                <a16:creationId xmlns:a16="http://schemas.microsoft.com/office/drawing/2014/main" id="{D7C3D0BC-0670-7F95-F7F2-41FA07EEA89B}"/>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18123F6B-71F0-9975-E7C5-864B792F75E8}"/>
              </a:ext>
            </a:extLst>
          </p:cNvPr>
          <p:cNvSpPr/>
          <p:nvPr/>
        </p:nvSpPr>
        <p:spPr>
          <a:xfrm>
            <a:off x="8809714" y="128016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8B6BECFD-F9F0-0F9C-09B7-A8DA94CA4F56}"/>
              </a:ext>
            </a:extLst>
          </p:cNvPr>
          <p:cNvSpPr txBox="1"/>
          <p:nvPr/>
        </p:nvSpPr>
        <p:spPr>
          <a:xfrm>
            <a:off x="8889429" y="1545407"/>
            <a:ext cx="2634478" cy="3767185"/>
          </a:xfrm>
          <a:prstGeom prst="rect">
            <a:avLst/>
          </a:prstGeom>
          <a:noFill/>
        </p:spPr>
        <p:txBody>
          <a:bodyPr wrap="square" lIns="73152" tIns="36576" rIns="73152" bIns="36576">
            <a:spAutoFit/>
          </a:bodyPr>
          <a:lstStyle/>
          <a:p>
            <a:br>
              <a:rPr lang="en-GB" sz="1600" dirty="0"/>
            </a:br>
            <a:r>
              <a:rPr lang="en-GB" sz="1600" b="1" dirty="0"/>
              <a:t>These young people all have NF1</a:t>
            </a:r>
          </a:p>
          <a:p>
            <a:endParaRPr lang="en-GB" sz="1600" dirty="0"/>
          </a:p>
          <a:p>
            <a:r>
              <a:rPr lang="en-GB" sz="1600" b="1" dirty="0"/>
              <a:t>And they were all told they wouldn’t achieve academically.</a:t>
            </a:r>
          </a:p>
          <a:p>
            <a:endParaRPr lang="en-GB" sz="1600" dirty="0"/>
          </a:p>
          <a:p>
            <a:r>
              <a:rPr lang="en-GB" sz="1600" b="1" dirty="0"/>
              <a:t>Their journeys have been different, but they show why difficulties during childhood should never be used to predict what a child will achieve in the future.</a:t>
            </a:r>
            <a:endParaRPr lang="en-GB" sz="1600" dirty="0"/>
          </a:p>
          <a:p>
            <a:endParaRPr lang="en-GB" sz="1600" dirty="0"/>
          </a:p>
        </p:txBody>
      </p:sp>
      <p:sp>
        <p:nvSpPr>
          <p:cNvPr id="13" name="Rounded Rectangle 12">
            <a:extLst>
              <a:ext uri="{FF2B5EF4-FFF2-40B4-BE49-F238E27FC236}">
                <a16:creationId xmlns:a16="http://schemas.microsoft.com/office/drawing/2014/main" id="{244FE9AC-73DB-C7CA-6EA8-D49D08C2BE4B}"/>
              </a:ext>
            </a:extLst>
          </p:cNvPr>
          <p:cNvSpPr/>
          <p:nvPr/>
        </p:nvSpPr>
        <p:spPr>
          <a:xfrm>
            <a:off x="594359" y="1325880"/>
            <a:ext cx="8049187" cy="41273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E100C932-8C98-F2BA-B604-203818C6D03F}"/>
              </a:ext>
            </a:extLst>
          </p:cNvPr>
          <p:cNvSpPr txBox="1"/>
          <p:nvPr/>
        </p:nvSpPr>
        <p:spPr>
          <a:xfrm>
            <a:off x="1063285" y="1356431"/>
            <a:ext cx="6172200" cy="627864"/>
          </a:xfrm>
          <a:prstGeom prst="rect">
            <a:avLst/>
          </a:prstGeom>
          <a:noFill/>
        </p:spPr>
        <p:txBody>
          <a:bodyPr wrap="square" lIns="109728" tIns="36576" rIns="73152" bIns="36576">
            <a:spAutoFit/>
          </a:bodyPr>
          <a:lstStyle/>
          <a:p>
            <a:endParaRPr lang="en-GB" b="1" dirty="0"/>
          </a:p>
          <a:p>
            <a:endParaRPr lang="en-GB" b="1" dirty="0"/>
          </a:p>
        </p:txBody>
      </p:sp>
      <p:sp>
        <p:nvSpPr>
          <p:cNvPr id="15" name="Rounded Rectangle 14">
            <a:extLst>
              <a:ext uri="{FF2B5EF4-FFF2-40B4-BE49-F238E27FC236}">
                <a16:creationId xmlns:a16="http://schemas.microsoft.com/office/drawing/2014/main" id="{380D2C51-A583-0439-10A6-79251E1F24DB}"/>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Support their potential instead of limiting it.</a:t>
            </a:r>
            <a:endParaRPr lang="en-GB" noProof="0" dirty="0"/>
          </a:p>
        </p:txBody>
      </p:sp>
      <p:sp>
        <p:nvSpPr>
          <p:cNvPr id="18" name="Freeform 5">
            <a:extLst>
              <a:ext uri="{FF2B5EF4-FFF2-40B4-BE49-F238E27FC236}">
                <a16:creationId xmlns:a16="http://schemas.microsoft.com/office/drawing/2014/main" id="{14FDF585-DEB8-A43D-6D91-5802E828C2D6}"/>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 name="TextBox 2">
            <a:extLst>
              <a:ext uri="{FF2B5EF4-FFF2-40B4-BE49-F238E27FC236}">
                <a16:creationId xmlns:a16="http://schemas.microsoft.com/office/drawing/2014/main" id="{DAC148F4-907A-38C9-1BAD-18C3647C66E0}"/>
              </a:ext>
            </a:extLst>
          </p:cNvPr>
          <p:cNvSpPr txBox="1"/>
          <p:nvPr/>
        </p:nvSpPr>
        <p:spPr>
          <a:xfrm>
            <a:off x="2604189" y="5742236"/>
            <a:ext cx="8344495" cy="369332"/>
          </a:xfrm>
          <a:prstGeom prst="rect">
            <a:avLst/>
          </a:prstGeom>
          <a:noFill/>
        </p:spPr>
        <p:txBody>
          <a:bodyPr wrap="square" rtlCol="0">
            <a:spAutoFit/>
          </a:bodyPr>
          <a:lstStyle/>
          <a:p>
            <a:r>
              <a:rPr lang="en-GB"/>
              <a:t>Support their potential instead of limiting it.</a:t>
            </a:r>
            <a:endParaRPr lang="en-GB" dirty="0"/>
          </a:p>
        </p:txBody>
      </p:sp>
      <p:pic>
        <p:nvPicPr>
          <p:cNvPr id="12" name="Picture 11">
            <a:extLst>
              <a:ext uri="{FF2B5EF4-FFF2-40B4-BE49-F238E27FC236}">
                <a16:creationId xmlns:a16="http://schemas.microsoft.com/office/drawing/2014/main" id="{17CF0612-19D1-9E00-C09C-10B9198E44EB}"/>
              </a:ext>
            </a:extLst>
          </p:cNvPr>
          <p:cNvPicPr>
            <a:picLocks noChangeAspect="1"/>
          </p:cNvPicPr>
          <p:nvPr/>
        </p:nvPicPr>
        <p:blipFill>
          <a:blip r:embed="rId4"/>
          <a:srcRect l="5957" t="13012" r="17312" b="10256"/>
          <a:stretch>
            <a:fillRect/>
          </a:stretch>
        </p:blipFill>
        <p:spPr>
          <a:xfrm>
            <a:off x="-5223" y="1268047"/>
            <a:ext cx="2604848" cy="3848023"/>
          </a:xfrm>
          <a:prstGeom prst="rect">
            <a:avLst/>
          </a:prstGeom>
        </p:spPr>
      </p:pic>
      <p:pic>
        <p:nvPicPr>
          <p:cNvPr id="17" name="Picture 16">
            <a:extLst>
              <a:ext uri="{FF2B5EF4-FFF2-40B4-BE49-F238E27FC236}">
                <a16:creationId xmlns:a16="http://schemas.microsoft.com/office/drawing/2014/main" id="{16843C50-8392-1305-741D-F53D3E8FD008}"/>
              </a:ext>
            </a:extLst>
          </p:cNvPr>
          <p:cNvPicPr>
            <a:picLocks noChangeAspect="1"/>
          </p:cNvPicPr>
          <p:nvPr/>
        </p:nvPicPr>
        <p:blipFill>
          <a:blip r:embed="rId5"/>
          <a:srcRect/>
          <a:stretch>
            <a:fillRect/>
          </a:stretch>
        </p:blipFill>
        <p:spPr>
          <a:xfrm>
            <a:off x="1888305" y="174268"/>
            <a:ext cx="2566425" cy="5556538"/>
          </a:xfrm>
          <a:prstGeom prst="rect">
            <a:avLst/>
          </a:prstGeom>
        </p:spPr>
      </p:pic>
      <p:pic>
        <p:nvPicPr>
          <p:cNvPr id="20" name="Picture 19">
            <a:extLst>
              <a:ext uri="{FF2B5EF4-FFF2-40B4-BE49-F238E27FC236}">
                <a16:creationId xmlns:a16="http://schemas.microsoft.com/office/drawing/2014/main" id="{A9395197-2F8D-9370-28A6-B54EFA612ED8}"/>
              </a:ext>
            </a:extLst>
          </p:cNvPr>
          <p:cNvPicPr>
            <a:picLocks noChangeAspect="1"/>
          </p:cNvPicPr>
          <p:nvPr/>
        </p:nvPicPr>
        <p:blipFill>
          <a:blip r:embed="rId6"/>
          <a:srcRect/>
          <a:stretch>
            <a:fillRect/>
          </a:stretch>
        </p:blipFill>
        <p:spPr>
          <a:xfrm>
            <a:off x="3835280" y="2812774"/>
            <a:ext cx="1787961" cy="2672879"/>
          </a:xfrm>
          <a:prstGeom prst="rect">
            <a:avLst/>
          </a:prstGeom>
        </p:spPr>
      </p:pic>
      <p:pic>
        <p:nvPicPr>
          <p:cNvPr id="22" name="Picture 21">
            <a:extLst>
              <a:ext uri="{FF2B5EF4-FFF2-40B4-BE49-F238E27FC236}">
                <a16:creationId xmlns:a16="http://schemas.microsoft.com/office/drawing/2014/main" id="{77FBE2AD-8C8A-FDE4-F10B-1FF6565AF0B5}"/>
              </a:ext>
            </a:extLst>
          </p:cNvPr>
          <p:cNvPicPr>
            <a:picLocks noChangeAspect="1"/>
          </p:cNvPicPr>
          <p:nvPr/>
        </p:nvPicPr>
        <p:blipFill>
          <a:blip r:embed="rId7"/>
          <a:srcRect t="9574" b="9480"/>
          <a:stretch>
            <a:fillRect/>
          </a:stretch>
        </p:blipFill>
        <p:spPr>
          <a:xfrm>
            <a:off x="5300102" y="1016088"/>
            <a:ext cx="2065894" cy="2947715"/>
          </a:xfrm>
          <a:prstGeom prst="rect">
            <a:avLst/>
          </a:prstGeom>
        </p:spPr>
      </p:pic>
      <p:pic>
        <p:nvPicPr>
          <p:cNvPr id="11" name="Picture 10">
            <a:extLst>
              <a:ext uri="{FF2B5EF4-FFF2-40B4-BE49-F238E27FC236}">
                <a16:creationId xmlns:a16="http://schemas.microsoft.com/office/drawing/2014/main" id="{B19AF06B-DC92-B7DB-F7EE-EE2828BCDF06}"/>
              </a:ext>
            </a:extLst>
          </p:cNvPr>
          <p:cNvPicPr>
            <a:picLocks noChangeAspect="1"/>
          </p:cNvPicPr>
          <p:nvPr/>
        </p:nvPicPr>
        <p:blipFill>
          <a:blip r:embed="rId8"/>
          <a:srcRect/>
          <a:stretch>
            <a:fillRect/>
          </a:stretch>
        </p:blipFill>
        <p:spPr>
          <a:xfrm>
            <a:off x="6718071" y="2668210"/>
            <a:ext cx="2044294" cy="2652287"/>
          </a:xfrm>
          <a:prstGeom prst="rect">
            <a:avLst/>
          </a:prstGeom>
        </p:spPr>
      </p:pic>
    </p:spTree>
    <p:extLst>
      <p:ext uri="{BB962C8B-B14F-4D97-AF65-F5344CB8AC3E}">
        <p14:creationId xmlns:p14="http://schemas.microsoft.com/office/powerpoint/2010/main" val="2878280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C127A-FD92-5DA7-D4E5-4CD87E0E23BE}"/>
            </a:ext>
          </a:extLst>
        </p:cNvPr>
        <p:cNvGrpSpPr/>
        <p:nvPr/>
      </p:nvGrpSpPr>
      <p:grpSpPr>
        <a:xfrm>
          <a:off x="0" y="0"/>
          <a:ext cx="0" cy="0"/>
          <a:chOff x="0" y="0"/>
          <a:chExt cx="0" cy="0"/>
        </a:xfrm>
      </p:grpSpPr>
      <p:sp>
        <p:nvSpPr>
          <p:cNvPr id="3" name="Rounded Rectangle 12">
            <a:extLst>
              <a:ext uri="{FF2B5EF4-FFF2-40B4-BE49-F238E27FC236}">
                <a16:creationId xmlns:a16="http://schemas.microsoft.com/office/drawing/2014/main" id="{1024DCE2-C0AC-837B-8F1D-CBE0434E6ADB}"/>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ectangle 6">
            <a:extLst>
              <a:ext uri="{FF2B5EF4-FFF2-40B4-BE49-F238E27FC236}">
                <a16:creationId xmlns:a16="http://schemas.microsoft.com/office/drawing/2014/main" id="{46797E77-A189-CE2C-A31A-B85C9270E8C0}"/>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7">
            <a:extLst>
              <a:ext uri="{FF2B5EF4-FFF2-40B4-BE49-F238E27FC236}">
                <a16:creationId xmlns:a16="http://schemas.microsoft.com/office/drawing/2014/main" id="{904B1407-A04D-A027-8328-AFEFCDF09826}"/>
              </a:ext>
            </a:extLst>
          </p:cNvPr>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ounded Rectangle 2">
            <a:extLst>
              <a:ext uri="{FF2B5EF4-FFF2-40B4-BE49-F238E27FC236}">
                <a16:creationId xmlns:a16="http://schemas.microsoft.com/office/drawing/2014/main" id="{C3FBD40C-BE21-BFD3-3044-230619CD51C2}"/>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Rounded Rectangle 14">
            <a:extLst>
              <a:ext uri="{FF2B5EF4-FFF2-40B4-BE49-F238E27FC236}">
                <a16:creationId xmlns:a16="http://schemas.microsoft.com/office/drawing/2014/main" id="{0FB19E28-0FB0-A636-8036-1E2E54FED9C8}"/>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Early support isn't about deciding a child's future. It's about giving them the best possible chance to have choices about their future.</a:t>
            </a:r>
            <a:endParaRPr lang="en-GB" noProof="0" dirty="0"/>
          </a:p>
        </p:txBody>
      </p:sp>
      <p:sp>
        <p:nvSpPr>
          <p:cNvPr id="15" name="TextBox 14">
            <a:extLst>
              <a:ext uri="{FF2B5EF4-FFF2-40B4-BE49-F238E27FC236}">
                <a16:creationId xmlns:a16="http://schemas.microsoft.com/office/drawing/2014/main" id="{BB47C34B-8B68-6EB0-7E52-EF7C3F981BBA}"/>
              </a:ext>
            </a:extLst>
          </p:cNvPr>
          <p:cNvSpPr txBox="1"/>
          <p:nvPr/>
        </p:nvSpPr>
        <p:spPr>
          <a:xfrm>
            <a:off x="364911" y="202504"/>
            <a:ext cx="7926789" cy="923330"/>
          </a:xfrm>
          <a:prstGeom prst="rect">
            <a:avLst/>
          </a:prstGeom>
          <a:noFill/>
        </p:spPr>
        <p:txBody>
          <a:bodyPr wrap="square" lIns="91440" tIns="45720" rIns="91440" bIns="45720" anchor="t">
            <a:spAutoFit/>
          </a:bodyPr>
          <a:lstStyle/>
          <a:p>
            <a:r>
              <a:rPr lang="en-GB" b="1" dirty="0"/>
              <a:t>Success looks different for everyone</a:t>
            </a:r>
          </a:p>
          <a:p>
            <a:endParaRPr lang="en-GB" b="1" dirty="0"/>
          </a:p>
          <a:p>
            <a:r>
              <a:rPr lang="en-GB" b="1" dirty="0"/>
              <a:t>The goal is opportunity, not one particular destination</a:t>
            </a:r>
          </a:p>
        </p:txBody>
      </p:sp>
      <p:sp>
        <p:nvSpPr>
          <p:cNvPr id="21" name="TextBox 20">
            <a:extLst>
              <a:ext uri="{FF2B5EF4-FFF2-40B4-BE49-F238E27FC236}">
                <a16:creationId xmlns:a16="http://schemas.microsoft.com/office/drawing/2014/main" id="{E747C2F2-777A-4AB7-F270-461E2987CB40}"/>
              </a:ext>
            </a:extLst>
          </p:cNvPr>
          <p:cNvSpPr txBox="1"/>
          <p:nvPr/>
        </p:nvSpPr>
        <p:spPr>
          <a:xfrm>
            <a:off x="868680" y="1572768"/>
            <a:ext cx="6172200" cy="3274743"/>
          </a:xfrm>
          <a:prstGeom prst="rect">
            <a:avLst/>
          </a:prstGeom>
          <a:noFill/>
        </p:spPr>
        <p:txBody>
          <a:bodyPr wrap="square" lIns="109728" tIns="36576" rIns="73152" bIns="36576" anchor="t">
            <a:spAutoFit/>
          </a:bodyPr>
          <a:lstStyle/>
          <a:p>
            <a:r>
              <a:rPr lang="en-GB" sz="1600" b="1" dirty="0"/>
              <a:t>Not every child with NF1 will want to go to university — and they don't need to.</a:t>
            </a:r>
          </a:p>
          <a:p>
            <a:endParaRPr lang="en-GB" sz="1600" dirty="0"/>
          </a:p>
          <a:p>
            <a:r>
              <a:rPr lang="en-GB" sz="1600" dirty="0"/>
              <a:t>With the right understanding and support from an early age, we can help children:</a:t>
            </a:r>
          </a:p>
          <a:p>
            <a:r>
              <a:rPr lang="en-GB" sz="1600" dirty="0"/>
              <a:t>✓ Discover what they enjoy and what they are good at</a:t>
            </a:r>
            <a:br>
              <a:rPr lang="en-GB" sz="1600" dirty="0"/>
            </a:br>
            <a:r>
              <a:rPr lang="en-GB" sz="1600" dirty="0"/>
              <a:t>✓ Develop confidence in their own abilities</a:t>
            </a:r>
            <a:br>
              <a:rPr lang="en-GB" sz="1600" dirty="0"/>
            </a:br>
            <a:r>
              <a:rPr lang="en-GB" sz="1600" dirty="0"/>
              <a:t>✓ Build the skills they need for greater independence</a:t>
            </a:r>
            <a:br>
              <a:rPr lang="en-GB" sz="1600" dirty="0"/>
            </a:br>
            <a:r>
              <a:rPr lang="en-GB" sz="1600" dirty="0"/>
              <a:t>✓ Explore college, apprenticeships, university, employment or other pathways</a:t>
            </a:r>
            <a:br>
              <a:rPr lang="en-GB" sz="1600" dirty="0"/>
            </a:br>
            <a:r>
              <a:rPr lang="en-GB" sz="1600" dirty="0"/>
              <a:t>✓ Make choices based on </a:t>
            </a:r>
            <a:r>
              <a:rPr lang="en-GB" sz="1600" b="1" dirty="0"/>
              <a:t>what they want to do</a:t>
            </a:r>
            <a:r>
              <a:rPr lang="en-GB" sz="1600" dirty="0"/>
              <a:t>, rather than what others assume they can do</a:t>
            </a:r>
          </a:p>
          <a:p>
            <a:endParaRPr lang="en-GB" sz="1600" dirty="0"/>
          </a:p>
        </p:txBody>
      </p:sp>
      <p:sp>
        <p:nvSpPr>
          <p:cNvPr id="4" name="Freeform 5">
            <a:extLst>
              <a:ext uri="{FF2B5EF4-FFF2-40B4-BE49-F238E27FC236}">
                <a16:creationId xmlns:a16="http://schemas.microsoft.com/office/drawing/2014/main" id="{B0BA0E9B-5F14-22CC-68DC-306BCB51E696}"/>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2"/>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2" name="TextBox 1">
            <a:extLst>
              <a:ext uri="{FF2B5EF4-FFF2-40B4-BE49-F238E27FC236}">
                <a16:creationId xmlns:a16="http://schemas.microsoft.com/office/drawing/2014/main" id="{5588BF7A-44B8-23F8-BF2D-67ABF71A5862}"/>
              </a:ext>
            </a:extLst>
          </p:cNvPr>
          <p:cNvSpPr txBox="1"/>
          <p:nvPr/>
        </p:nvSpPr>
        <p:spPr>
          <a:xfrm>
            <a:off x="755313" y="5633612"/>
            <a:ext cx="7735003" cy="646331"/>
          </a:xfrm>
          <a:prstGeom prst="rect">
            <a:avLst/>
          </a:prstGeom>
          <a:noFill/>
        </p:spPr>
        <p:txBody>
          <a:bodyPr wrap="none" rtlCol="0">
            <a:spAutoFit/>
          </a:bodyPr>
          <a:lstStyle/>
          <a:p>
            <a:r>
              <a:rPr lang="en-GB" dirty="0"/>
              <a:t>Early support isn't about deciding a child's future. It's about giving them the best</a:t>
            </a:r>
          </a:p>
          <a:p>
            <a:r>
              <a:rPr lang="en-GB" dirty="0"/>
              <a:t> possible chance to have choices about their future.</a:t>
            </a:r>
          </a:p>
        </p:txBody>
      </p:sp>
      <p:pic>
        <p:nvPicPr>
          <p:cNvPr id="8" name="Picture 7">
            <a:extLst>
              <a:ext uri="{FF2B5EF4-FFF2-40B4-BE49-F238E27FC236}">
                <a16:creationId xmlns:a16="http://schemas.microsoft.com/office/drawing/2014/main" id="{CD38AD7D-491E-7EDB-255F-0E8205F637E7}"/>
              </a:ext>
            </a:extLst>
          </p:cNvPr>
          <p:cNvPicPr>
            <a:picLocks noChangeAspect="1"/>
          </p:cNvPicPr>
          <p:nvPr/>
        </p:nvPicPr>
        <p:blipFill>
          <a:blip r:embed="rId3"/>
          <a:srcRect/>
          <a:stretch>
            <a:fillRect/>
          </a:stretch>
        </p:blipFill>
        <p:spPr>
          <a:xfrm>
            <a:off x="8259780" y="1335932"/>
            <a:ext cx="2416436" cy="2416436"/>
          </a:xfrm>
          <a:prstGeom prst="rect">
            <a:avLst/>
          </a:prstGeom>
        </p:spPr>
      </p:pic>
      <p:pic>
        <p:nvPicPr>
          <p:cNvPr id="13" name="Picture 12">
            <a:extLst>
              <a:ext uri="{FF2B5EF4-FFF2-40B4-BE49-F238E27FC236}">
                <a16:creationId xmlns:a16="http://schemas.microsoft.com/office/drawing/2014/main" id="{2DCC5EAD-96AD-E5E5-6A6A-E1E024C22C8D}"/>
              </a:ext>
            </a:extLst>
          </p:cNvPr>
          <p:cNvPicPr>
            <a:picLocks noChangeAspect="1"/>
          </p:cNvPicPr>
          <p:nvPr/>
        </p:nvPicPr>
        <p:blipFill>
          <a:blip r:embed="rId4"/>
          <a:srcRect/>
          <a:stretch>
            <a:fillRect/>
          </a:stretch>
        </p:blipFill>
        <p:spPr>
          <a:xfrm>
            <a:off x="8764636" y="2880744"/>
            <a:ext cx="3121152" cy="3901440"/>
          </a:xfrm>
          <a:prstGeom prst="rect">
            <a:avLst/>
          </a:prstGeom>
        </p:spPr>
      </p:pic>
    </p:spTree>
    <p:extLst>
      <p:ext uri="{BB962C8B-B14F-4D97-AF65-F5344CB8AC3E}">
        <p14:creationId xmlns:p14="http://schemas.microsoft.com/office/powerpoint/2010/main" val="3504473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Further information</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Resources and next steps</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180358"/>
          </a:xfrm>
          <a:prstGeom prst="rect">
            <a:avLst/>
          </a:prstGeom>
          <a:noFill/>
        </p:spPr>
        <p:txBody>
          <a:bodyPr wrap="square" lIns="109728" tIns="36576" rIns="73152" bIns="36576">
            <a:spAutoFit/>
          </a:bodyPr>
          <a:lstStyle/>
          <a:p>
            <a:pPr>
              <a:spcAft>
                <a:spcPts val="400"/>
              </a:spcAft>
              <a:defRPr sz="1460">
                <a:solidFill>
                  <a:srgbClr val="525E6E"/>
                </a:solidFill>
              </a:defRPr>
            </a:pPr>
            <a:r>
              <a:rPr lang="en-GB" b="1" noProof="0" dirty="0"/>
              <a:t>Childhood Tumour Trust: support for children, young people and families affected by NF1.</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noProof="0" dirty="0"/>
              <a:t>NHS: overview of NF1 symptoms, diagnosis and support.</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b="1" noProof="0" dirty="0"/>
              <a:t>Nerve Tumours UK: school guidance and information for teachers.</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noProof="0" dirty="0"/>
              <a:t>School SENCO: first point of contact for learning support and reasonable adjustments.</a:t>
            </a:r>
          </a:p>
          <a:p>
            <a:pPr>
              <a:spcAft>
                <a:spcPts val="400"/>
              </a:spcAft>
              <a:defRPr sz="1460">
                <a:solidFill>
                  <a:srgbClr val="525E6E"/>
                </a:solidFill>
              </a:defRPr>
            </a:pPr>
            <a:endParaRPr lang="en-GB" noProof="0" dirty="0"/>
          </a:p>
          <a:p>
            <a:pPr>
              <a:spcAft>
                <a:spcPts val="400"/>
              </a:spcAft>
              <a:defRPr sz="1460">
                <a:solidFill>
                  <a:srgbClr val="525E6E"/>
                </a:solidFill>
              </a:defRPr>
            </a:pPr>
            <a:r>
              <a:rPr lang="en-GB" b="1" noProof="0" dirty="0"/>
              <a:t>Parents/carers and the student: key experts on how NF1 affects daily school life.</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lgn="l">
              <a:defRPr sz="1350" b="1">
                <a:solidFill>
                  <a:srgbClr val="183558"/>
                </a:solidFill>
              </a:defRPr>
            </a:pPr>
            <a:r>
              <a:rPr lang="en-GB" noProof="0" dirty="0"/>
              <a:t>                                                                              www.childhoodtumourtrust.org.uk</a:t>
            </a:r>
          </a:p>
        </p:txBody>
      </p:sp>
      <p:sp>
        <p:nvSpPr>
          <p:cNvPr id="18" name="Freeform 5">
            <a:extLst>
              <a:ext uri="{FF2B5EF4-FFF2-40B4-BE49-F238E27FC236}">
                <a16:creationId xmlns:a16="http://schemas.microsoft.com/office/drawing/2014/main" id="{C3ED4D18-68FC-218E-7A1C-DBA97EAFF56F}"/>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BAEB0477-7E68-C829-5782-9AF0D1C93BFB}"/>
              </a:ext>
            </a:extLst>
          </p:cNvPr>
          <p:cNvPicPr>
            <a:picLocks noChangeAspect="1"/>
          </p:cNvPicPr>
          <p:nvPr/>
        </p:nvPicPr>
        <p:blipFill>
          <a:blip r:embed="rId4"/>
          <a:srcRect/>
          <a:stretch>
            <a:fillRect/>
          </a:stretch>
        </p:blipFill>
        <p:spPr>
          <a:xfrm>
            <a:off x="6835140" y="-399553"/>
            <a:ext cx="51435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EA52-35A0-71E4-91D9-11A4164083F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A9828C-3579-D7A9-812D-ED2310DA7167}"/>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19BA7162-290D-63A0-F05B-DF4F30922E7F}"/>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TextBox 6">
            <a:extLst>
              <a:ext uri="{FF2B5EF4-FFF2-40B4-BE49-F238E27FC236}">
                <a16:creationId xmlns:a16="http://schemas.microsoft.com/office/drawing/2014/main" id="{FBC1B24C-6AB3-F90F-C613-70CD3A2412AE}"/>
              </a:ext>
            </a:extLst>
          </p:cNvPr>
          <p:cNvSpPr txBox="1"/>
          <p:nvPr/>
        </p:nvSpPr>
        <p:spPr>
          <a:xfrm>
            <a:off x="1741250" y="2334448"/>
            <a:ext cx="7052553" cy="904863"/>
          </a:xfrm>
          <a:prstGeom prst="rect">
            <a:avLst/>
          </a:prstGeom>
          <a:noFill/>
        </p:spPr>
        <p:txBody>
          <a:bodyPr wrap="square" lIns="73152" tIns="36576" rIns="73152" bIns="36576">
            <a:spAutoFit/>
          </a:bodyPr>
          <a:lstStyle/>
          <a:p>
            <a:pPr algn="l">
              <a:defRPr sz="3400" b="1">
                <a:solidFill>
                  <a:srgbClr val="183558"/>
                </a:solidFill>
              </a:defRPr>
            </a:pPr>
            <a:r>
              <a:rPr lang="en-GB" sz="5400" noProof="0" dirty="0"/>
              <a:t>Thank you for Listening!</a:t>
            </a:r>
          </a:p>
        </p:txBody>
      </p:sp>
      <p:sp>
        <p:nvSpPr>
          <p:cNvPr id="14" name="Freeform 5">
            <a:extLst>
              <a:ext uri="{FF2B5EF4-FFF2-40B4-BE49-F238E27FC236}">
                <a16:creationId xmlns:a16="http://schemas.microsoft.com/office/drawing/2014/main" id="{86D0DFB0-B620-B2A1-CCFF-AE4E747B821F}"/>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13" name="Textfeld 12">
            <a:extLst>
              <a:ext uri="{FF2B5EF4-FFF2-40B4-BE49-F238E27FC236}">
                <a16:creationId xmlns:a16="http://schemas.microsoft.com/office/drawing/2014/main" id="{4C0C63A4-EC07-8D75-52C5-6D663848F872}"/>
              </a:ext>
            </a:extLst>
          </p:cNvPr>
          <p:cNvSpPr txBox="1"/>
          <p:nvPr/>
        </p:nvSpPr>
        <p:spPr>
          <a:xfrm>
            <a:off x="2037943" y="3618689"/>
            <a:ext cx="6459166" cy="584775"/>
          </a:xfrm>
          <a:prstGeom prst="rect">
            <a:avLst/>
          </a:prstGeom>
          <a:noFill/>
        </p:spPr>
        <p:txBody>
          <a:bodyPr wrap="square" rtlCol="0">
            <a:spAutoFit/>
          </a:bodyPr>
          <a:lstStyle/>
          <a:p>
            <a:pPr algn="ctr"/>
            <a:r>
              <a:rPr lang="en-GB" sz="1600" noProof="0" dirty="0"/>
              <a:t>Made by Students (Lauren Gowans and Ramneek Sandhu) at Manchester Metropolitan University for the Childhood Tumour Trust</a:t>
            </a:r>
          </a:p>
        </p:txBody>
      </p:sp>
      <p:pic>
        <p:nvPicPr>
          <p:cNvPr id="5" name="Picture 4">
            <a:extLst>
              <a:ext uri="{FF2B5EF4-FFF2-40B4-BE49-F238E27FC236}">
                <a16:creationId xmlns:a16="http://schemas.microsoft.com/office/drawing/2014/main" id="{687FA6DB-519F-6658-9BD9-CCFD7985C4BD}"/>
              </a:ext>
            </a:extLst>
          </p:cNvPr>
          <p:cNvPicPr>
            <a:picLocks noChangeAspect="1"/>
          </p:cNvPicPr>
          <p:nvPr/>
        </p:nvPicPr>
        <p:blipFill>
          <a:blip r:embed="rId4"/>
          <a:srcRect/>
          <a:stretch>
            <a:fillRect/>
          </a:stretch>
        </p:blipFill>
        <p:spPr>
          <a:xfrm>
            <a:off x="8609772" y="1568386"/>
            <a:ext cx="3582228" cy="4776304"/>
          </a:xfrm>
          <a:prstGeom prst="rect">
            <a:avLst/>
          </a:prstGeom>
        </p:spPr>
      </p:pic>
    </p:spTree>
    <p:extLst>
      <p:ext uri="{BB962C8B-B14F-4D97-AF65-F5344CB8AC3E}">
        <p14:creationId xmlns:p14="http://schemas.microsoft.com/office/powerpoint/2010/main" val="34162643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Evidence base used for content</a:t>
            </a:r>
          </a:p>
        </p:txBody>
      </p:sp>
      <p:sp>
        <p:nvSpPr>
          <p:cNvPr id="4" name="Rounded Rectangle 3"/>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4"/>
          <p:cNvSpPr/>
          <p:nvPr/>
        </p:nvSpPr>
        <p:spPr>
          <a:xfrm>
            <a:off x="731520" y="1417320"/>
            <a:ext cx="10241280" cy="43891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 name="TextBox 5"/>
          <p:cNvSpPr txBox="1"/>
          <p:nvPr/>
        </p:nvSpPr>
        <p:spPr>
          <a:xfrm>
            <a:off x="1005840" y="1737360"/>
            <a:ext cx="9601200" cy="2838726"/>
          </a:xfrm>
          <a:prstGeom prst="rect">
            <a:avLst/>
          </a:prstGeom>
          <a:noFill/>
        </p:spPr>
        <p:txBody>
          <a:bodyPr wrap="square" lIns="109728" tIns="36576" rIns="73152" bIns="36576">
            <a:spAutoFit/>
          </a:bodyPr>
          <a:lstStyle/>
          <a:p>
            <a:pPr>
              <a:spcAft>
                <a:spcPts val="400"/>
              </a:spcAft>
              <a:defRPr sz="1700">
                <a:solidFill>
                  <a:srgbClr val="525E6E"/>
                </a:solidFill>
              </a:defRPr>
            </a:pPr>
            <a:r>
              <a:rPr lang="en-GB" noProof="0" dirty="0"/>
              <a:t>NHS. Neurofibromatosis Type 1 overview: symptoms, diagnosis and school support.</a:t>
            </a:r>
          </a:p>
          <a:p>
            <a:pPr>
              <a:spcAft>
                <a:spcPts val="400"/>
              </a:spcAft>
              <a:defRPr sz="1700">
                <a:solidFill>
                  <a:srgbClr val="525E6E"/>
                </a:solidFill>
              </a:defRPr>
            </a:pPr>
            <a:endParaRPr lang="en-GB" dirty="0"/>
          </a:p>
          <a:p>
            <a:pPr>
              <a:spcAft>
                <a:spcPts val="400"/>
              </a:spcAft>
              <a:defRPr sz="1700">
                <a:solidFill>
                  <a:srgbClr val="525E6E"/>
                </a:solidFill>
              </a:defRPr>
            </a:pPr>
            <a:r>
              <a:rPr lang="en-GB" noProof="0" dirty="0"/>
              <a:t>Childhood Tumour Trust. NF1 information and support for children, young people and families.</a:t>
            </a:r>
          </a:p>
          <a:p>
            <a:pPr>
              <a:spcAft>
                <a:spcPts val="400"/>
              </a:spcAft>
              <a:defRPr sz="1700">
                <a:solidFill>
                  <a:srgbClr val="525E6E"/>
                </a:solidFill>
              </a:defRPr>
            </a:pPr>
            <a:endParaRPr lang="en-GB" noProof="0" dirty="0"/>
          </a:p>
          <a:p>
            <a:pPr>
              <a:spcAft>
                <a:spcPts val="400"/>
              </a:spcAft>
              <a:defRPr sz="1700">
                <a:solidFill>
                  <a:srgbClr val="525E6E"/>
                </a:solidFill>
              </a:defRPr>
            </a:pPr>
            <a:r>
              <a:rPr lang="en-GB" noProof="0" dirty="0"/>
              <a:t>Nerve Tumours UK. Support for teachers and </a:t>
            </a:r>
            <a:r>
              <a:rPr lang="en-GB" noProof="0" dirty="0" err="1"/>
              <a:t>iNForm</a:t>
            </a:r>
            <a:r>
              <a:rPr lang="en-GB" noProof="0" dirty="0"/>
              <a:t> your School guidance.</a:t>
            </a:r>
          </a:p>
          <a:p>
            <a:pPr>
              <a:spcAft>
                <a:spcPts val="400"/>
              </a:spcAft>
              <a:defRPr sz="1700">
                <a:solidFill>
                  <a:srgbClr val="525E6E"/>
                </a:solidFill>
              </a:defRPr>
            </a:pPr>
            <a:endParaRPr lang="en-GB" noProof="0" dirty="0"/>
          </a:p>
          <a:p>
            <a:pPr>
              <a:spcAft>
                <a:spcPts val="400"/>
              </a:spcAft>
              <a:defRPr sz="1700">
                <a:solidFill>
                  <a:srgbClr val="525E6E"/>
                </a:solidFill>
              </a:defRPr>
            </a:pPr>
            <a:r>
              <a:rPr lang="en-GB" noProof="0" dirty="0"/>
              <a:t>Children’s </a:t>
            </a:r>
            <a:r>
              <a:rPr lang="en-GB" noProof="0" dirty="0" err="1"/>
              <a:t>Tumor</a:t>
            </a:r>
            <a:r>
              <a:rPr lang="en-GB" noProof="0" dirty="0"/>
              <a:t> Foundation. NF1 guide for educators and learning resources.</a:t>
            </a:r>
          </a:p>
          <a:p>
            <a:pPr>
              <a:spcAft>
                <a:spcPts val="400"/>
              </a:spcAft>
              <a:defRPr sz="1700">
                <a:solidFill>
                  <a:srgbClr val="525E6E"/>
                </a:solidFill>
              </a:defRPr>
            </a:pPr>
            <a:endParaRPr lang="en-GB" noProof="0" dirty="0"/>
          </a:p>
          <a:p>
            <a:pPr>
              <a:spcAft>
                <a:spcPts val="400"/>
              </a:spcAft>
              <a:defRPr sz="1700">
                <a:solidFill>
                  <a:srgbClr val="525E6E"/>
                </a:solidFill>
              </a:defRPr>
            </a:pPr>
            <a:r>
              <a:rPr lang="en-GB" noProof="0" dirty="0" err="1"/>
              <a:t>GeneReviews</a:t>
            </a:r>
            <a:r>
              <a:rPr lang="en-GB" noProof="0" dirty="0"/>
              <a:t> / NCBI. Neurofibromatosis 1 clinical overview.</a:t>
            </a:r>
          </a:p>
        </p:txBody>
      </p:sp>
      <p:sp>
        <p:nvSpPr>
          <p:cNvPr id="9" name="Freeform 5">
            <a:extLst>
              <a:ext uri="{FF2B5EF4-FFF2-40B4-BE49-F238E27FC236}">
                <a16:creationId xmlns:a16="http://schemas.microsoft.com/office/drawing/2014/main" id="{47315D91-C915-0AD6-204F-EDB061DFFCF6}"/>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C5394A9F34AF842A24931785B92BF4D" ma:contentTypeVersion="5" ma:contentTypeDescription="Create a new document." ma:contentTypeScope="" ma:versionID="68b0569e212dba866af5b2c6cb9b3e55">
  <xsd:schema xmlns:xsd="http://www.w3.org/2001/XMLSchema" xmlns:xs="http://www.w3.org/2001/XMLSchema" xmlns:p="http://schemas.microsoft.com/office/2006/metadata/properties" xmlns:ns3="ee8d5f64-7878-4cfe-8452-0c46220e9ad5" targetNamespace="http://schemas.microsoft.com/office/2006/metadata/properties" ma:root="true" ma:fieldsID="36fb833346f3573e8ea2d6eb5ff73795" ns3:_="">
    <xsd:import namespace="ee8d5f64-7878-4cfe-8452-0c46220e9ad5"/>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8d5f64-7878-4cfe-8452-0c46220e9ad5"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e8d5f64-7878-4cfe-8452-0c46220e9ad5" xsi:nil="true"/>
  </documentManagement>
</p:properties>
</file>

<file path=customXml/itemProps1.xml><?xml version="1.0" encoding="utf-8"?>
<ds:datastoreItem xmlns:ds="http://schemas.openxmlformats.org/officeDocument/2006/customXml" ds:itemID="{9903D0EF-6CAD-4F6A-A9B7-4A1BCBCC18CD}">
  <ds:schemaRefs>
    <ds:schemaRef ds:uri="http://schemas.microsoft.com/sharepoint/v3/contenttype/forms"/>
  </ds:schemaRefs>
</ds:datastoreItem>
</file>

<file path=customXml/itemProps2.xml><?xml version="1.0" encoding="utf-8"?>
<ds:datastoreItem xmlns:ds="http://schemas.openxmlformats.org/officeDocument/2006/customXml" ds:itemID="{01413FEC-42E1-4C05-AC0A-FB67EAE794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8d5f64-7878-4cfe-8452-0c46220e9a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6D1B36-1287-4F40-855F-E18A79149378}">
  <ds:schemaRefs>
    <ds:schemaRef ds:uri="http://purl.org/dc/elements/1.1/"/>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purl.org/dc/terms/"/>
    <ds:schemaRef ds:uri="http://schemas.microsoft.com/office/infopath/2007/PartnerControls"/>
    <ds:schemaRef ds:uri="ee8d5f64-7878-4cfe-8452-0c46220e9ad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242</TotalTime>
  <Words>4375</Words>
  <Application>Microsoft Office PowerPoint</Application>
  <PresentationFormat>Widescreen</PresentationFormat>
  <Paragraphs>288</Paragraphs>
  <Slides>22</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Vanessa Martin</cp:lastModifiedBy>
  <cp:revision>44</cp:revision>
  <dcterms:created xsi:type="dcterms:W3CDTF">2013-01-27T09:14:16Z</dcterms:created>
  <dcterms:modified xsi:type="dcterms:W3CDTF">2026-08-23T15:22:13Z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0x0101003C5394A9F34AF842A24931785B92BF4D</vt:lpwstr>
  </property>
</Properties>
</file>